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17" r:id="rId5"/>
    <p:sldId id="324" r:id="rId6"/>
    <p:sldId id="318" r:id="rId7"/>
    <p:sldId id="320" r:id="rId8"/>
    <p:sldId id="268" r:id="rId9"/>
    <p:sldId id="271" r:id="rId10"/>
    <p:sldId id="270" r:id="rId11"/>
    <p:sldId id="272" r:id="rId12"/>
    <p:sldId id="283" r:id="rId13"/>
    <p:sldId id="284" r:id="rId14"/>
    <p:sldId id="289" r:id="rId15"/>
    <p:sldId id="291" r:id="rId16"/>
    <p:sldId id="290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293" r:id="rId25"/>
    <p:sldId id="326" r:id="rId26"/>
    <p:sldId id="327" r:id="rId27"/>
    <p:sldId id="328" r:id="rId28"/>
    <p:sldId id="329" r:id="rId29"/>
    <p:sldId id="330" r:id="rId30"/>
    <p:sldId id="372" r:id="rId31"/>
    <p:sldId id="387" r:id="rId32"/>
    <p:sldId id="331" r:id="rId33"/>
    <p:sldId id="389" r:id="rId34"/>
    <p:sldId id="332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5" r:id="rId43"/>
    <p:sldId id="404" r:id="rId44"/>
    <p:sldId id="334" r:id="rId45"/>
    <p:sldId id="406" r:id="rId46"/>
    <p:sldId id="335" r:id="rId47"/>
    <p:sldId id="336" r:id="rId48"/>
    <p:sldId id="337" r:id="rId49"/>
    <p:sldId id="373" r:id="rId50"/>
    <p:sldId id="374" r:id="rId51"/>
    <p:sldId id="375" r:id="rId52"/>
    <p:sldId id="294" r:id="rId53"/>
    <p:sldId id="296" r:id="rId54"/>
    <p:sldId id="357" r:id="rId55"/>
    <p:sldId id="381" r:id="rId56"/>
    <p:sldId id="413" r:id="rId57"/>
    <p:sldId id="414" r:id="rId58"/>
    <p:sldId id="261" r:id="rId59"/>
    <p:sldId id="263" r:id="rId60"/>
    <p:sldId id="415" r:id="rId61"/>
    <p:sldId id="264" r:id="rId62"/>
    <p:sldId id="345" r:id="rId63"/>
    <p:sldId id="346" r:id="rId64"/>
    <p:sldId id="377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90" r:id="rId73"/>
    <p:sldId id="391" r:id="rId74"/>
    <p:sldId id="392" r:id="rId75"/>
    <p:sldId id="393" r:id="rId76"/>
    <p:sldId id="347" r:id="rId77"/>
    <p:sldId id="348" r:id="rId78"/>
    <p:sldId id="349" r:id="rId79"/>
    <p:sldId id="388" r:id="rId80"/>
    <p:sldId id="416" r:id="rId81"/>
    <p:sldId id="418" r:id="rId82"/>
    <p:sldId id="395" r:id="rId83"/>
    <p:sldId id="315" r:id="rId84"/>
    <p:sldId id="316" r:id="rId85"/>
    <p:sldId id="379" r:id="rId86"/>
    <p:sldId id="396" r:id="rId87"/>
    <p:sldId id="359" r:id="rId88"/>
    <p:sldId id="361" r:id="rId89"/>
    <p:sldId id="412" r:id="rId90"/>
    <p:sldId id="262" r:id="rId91"/>
    <p:sldId id="258" r:id="rId92"/>
    <p:sldId id="384" r:id="rId93"/>
    <p:sldId id="408" r:id="rId94"/>
    <p:sldId id="409" r:id="rId95"/>
    <p:sldId id="394" r:id="rId96"/>
    <p:sldId id="411" r:id="rId97"/>
    <p:sldId id="410" r:id="rId98"/>
    <p:sldId id="260" r:id="rId9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FC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365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93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74.wmf"/><Relationship Id="rId8" Type="http://schemas.openxmlformats.org/officeDocument/2006/relationships/image" Target="../media/image73.wmf"/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7" Type="http://schemas.openxmlformats.org/officeDocument/2006/relationships/image" Target="../media/image80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6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70608E7-126B-4454-A0D4-7C26C284844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7D15699-59E2-44F3-88E0-7CA4C202D15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065CAE-1E86-4C2C-8C64-3D8685AB7F3A}" type="slidenum">
              <a:rPr lang="en-US" altLang="zh-CN" smtClean="0"/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701675"/>
            <a:ext cx="6105525" cy="3435350"/>
          </a:xfrm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71975"/>
            <a:ext cx="5032375" cy="406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OR is also commutative and associative.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	The animated picture on the right is just a memory device to help you remember that the disjunction operator is symbolized with a downward-pointing wedge, like the blade of an axe, because it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splits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r>
              <a:rPr lang="en-US" altLang="zh-CN">
                <a:latin typeface="Arial" panose="020B0604020202020204" pitchFamily="34" charset="0"/>
              </a:rPr>
              <a:t> a proposition into two parts, such that you can take either part (or both), if you are trying to decide how to make the whole proposition true.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	Note that the meaning of disjunction is like the phrase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and/or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r>
              <a:rPr lang="en-US" altLang="zh-CN">
                <a:latin typeface="Arial" panose="020B0604020202020204" pitchFamily="34" charset="0"/>
              </a:rPr>
              <a:t> which is sometimes used in informal English. 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The car has a bad engine and/or a bad carburetor.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065CAE-1E86-4C2C-8C64-3D8685AB7F3A}" type="slidenum">
              <a:rPr lang="en-US" altLang="zh-CN" smtClean="0"/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701675"/>
            <a:ext cx="6105525" cy="3435350"/>
          </a:xfrm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71975"/>
            <a:ext cx="5032375" cy="406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OR is also commutative and associative.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	The animated picture on the right is just a memory device to help you remember that the disjunction operator is symbolized with a downward-pointing wedge, like the blade of an axe, because it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splits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r>
              <a:rPr lang="en-US" altLang="zh-CN">
                <a:latin typeface="Arial" panose="020B0604020202020204" pitchFamily="34" charset="0"/>
              </a:rPr>
              <a:t> a proposition into two parts, such that you can take either part (or both), if you are trying to decide how to make the whole proposition true.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	Note that the meaning of disjunction is like the phrase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and/or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r>
              <a:rPr lang="en-US" altLang="zh-CN">
                <a:latin typeface="Arial" panose="020B0604020202020204" pitchFamily="34" charset="0"/>
              </a:rPr>
              <a:t> which is sometimes used in informal English. 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The car has a bad engine and/or a bad carburetor.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065CAE-1E86-4C2C-8C64-3D8685AB7F3A}" type="slidenum">
              <a:rPr lang="en-US" altLang="zh-CN" smtClean="0"/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701675"/>
            <a:ext cx="6105525" cy="3435350"/>
          </a:xfrm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71975"/>
            <a:ext cx="5032375" cy="406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OR is also commutative and associative.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	The animated picture on the right is just a memory device to help you remember that the disjunction operator is symbolized with a downward-pointing wedge, like the blade of an axe, because it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splits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r>
              <a:rPr lang="en-US" altLang="zh-CN">
                <a:latin typeface="Arial" panose="020B0604020202020204" pitchFamily="34" charset="0"/>
              </a:rPr>
              <a:t> a proposition into two parts, such that you can take either part (or both), if you are trying to decide how to make the whole proposition true.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	Note that the meaning of disjunction is like the phrase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and/or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r>
              <a:rPr lang="en-US" altLang="zh-CN">
                <a:latin typeface="Arial" panose="020B0604020202020204" pitchFamily="34" charset="0"/>
              </a:rPr>
              <a:t> which is sometimes used in informal English. 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The car has a bad engine and/or a bad carburetor.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065CAE-1E86-4C2C-8C64-3D8685AB7F3A}" type="slidenum">
              <a:rPr lang="en-US" altLang="zh-CN" smtClean="0"/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701675"/>
            <a:ext cx="6105525" cy="3435350"/>
          </a:xfrm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71975"/>
            <a:ext cx="5032375" cy="406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OR is also commutative and associative.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	The animated picture on the right is just a memory device to help you remember that the disjunction operator is symbolized with a downward-pointing wedge, like the blade of an axe, because it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splits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r>
              <a:rPr lang="en-US" altLang="zh-CN">
                <a:latin typeface="Arial" panose="020B0604020202020204" pitchFamily="34" charset="0"/>
              </a:rPr>
              <a:t> a proposition into two parts, such that you can take either part (or both), if you are trying to decide how to make the whole proposition true.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	Note that the meaning of disjunction is like the phrase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and/or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r>
              <a:rPr lang="en-US" altLang="zh-CN">
                <a:latin typeface="Arial" panose="020B0604020202020204" pitchFamily="34" charset="0"/>
              </a:rPr>
              <a:t> which is sometimes used in informal English.  </a:t>
            </a:r>
            <a:r>
              <a:rPr lang="en-US" altLang="zh-CN">
                <a:latin typeface="Times New Roman" panose="02020603050405020304" pitchFamily="18" charset="0"/>
              </a:rPr>
              <a:t>“</a:t>
            </a:r>
            <a:r>
              <a:rPr lang="en-US" altLang="zh-CN">
                <a:latin typeface="Arial" panose="020B0604020202020204" pitchFamily="34" charset="0"/>
              </a:rPr>
              <a:t>The car has a bad engine and/or a bad carburetor.</a:t>
            </a:r>
            <a:r>
              <a:rPr lang="en-US" altLang="zh-CN">
                <a:latin typeface="Times New Roman" panose="02020603050405020304" pitchFamily="18" charset="0"/>
              </a:rPr>
              <a:t>”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253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a1"/>
          <p:cNvSpPr>
            <a:spLocks noChangeArrowheads="1"/>
          </p:cNvSpPr>
          <p:nvPr/>
        </p:nvSpPr>
        <p:spPr bwMode="gray">
          <a:xfrm>
            <a:off x="3048000" y="0"/>
            <a:ext cx="3048000" cy="31242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0" y="0"/>
            <a:ext cx="29464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gray">
          <a:xfrm>
            <a:off x="6197600" y="0"/>
            <a:ext cx="2946400" cy="3124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7" name="Rectangle 5" descr="a2"/>
          <p:cNvSpPr>
            <a:spLocks noChangeArrowheads="1"/>
          </p:cNvSpPr>
          <p:nvPr/>
        </p:nvSpPr>
        <p:spPr bwMode="gray">
          <a:xfrm>
            <a:off x="9245600" y="0"/>
            <a:ext cx="2946400" cy="3124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92668" y="2514603"/>
            <a:ext cx="235373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b="1">
                <a:solidFill>
                  <a:schemeClr val="bg1"/>
                </a:solidFill>
                <a:latin typeface="Arial Black" panose="020B0A04020102020204" pitchFamily="34" charset="0"/>
              </a:rPr>
              <a:t>L o g o</a:t>
            </a:r>
            <a:endParaRPr lang="en-US" altLang="zh-CN" sz="28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3048000" y="3048000"/>
            <a:ext cx="8940800" cy="68580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3048001" y="3886200"/>
            <a:ext cx="8959851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>
                <a:latin typeface="Verdana" panose="020B060403050404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609600" y="6551613"/>
            <a:ext cx="2844800" cy="169862"/>
          </a:xfrm>
        </p:spPr>
        <p:txBody>
          <a:bodyPr/>
          <a:lstStyle>
            <a:lvl1pPr>
              <a:defRPr>
                <a:effectLst/>
                <a:latin typeface="+mn-lt"/>
              </a:defRPr>
            </a:lvl1pPr>
          </a:lstStyle>
          <a:p>
            <a:pPr>
              <a:defRPr/>
            </a:pPr>
            <a:fld id="{8F569EE5-9469-4DC3-AF1D-B14C5377BAEE}" type="datetime11">
              <a:rPr lang="zh-CN" altLang="en-US"/>
            </a:fld>
            <a:endParaRPr lang="en-US" altLang="zh-CN"/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4165600" y="6553203"/>
            <a:ext cx="3860800" cy="168275"/>
          </a:xfrm>
        </p:spPr>
        <p:txBody>
          <a:bodyPr/>
          <a:lstStyle>
            <a:lvl1pPr algn="ctr">
              <a:defRPr>
                <a:effectLst/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8737600" y="6553203"/>
            <a:ext cx="2844800" cy="168275"/>
          </a:xfrm>
        </p:spPr>
        <p:txBody>
          <a:bodyPr/>
          <a:lstStyle>
            <a:lvl1pPr algn="r">
              <a:defRPr>
                <a:effectLst/>
                <a:latin typeface="+mn-lt"/>
              </a:defRPr>
            </a:lvl1pPr>
          </a:lstStyle>
          <a:p>
            <a:pPr>
              <a:defRPr/>
            </a:pPr>
            <a:fld id="{60A8DA34-58CF-424A-AA9E-6860CF93B9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FB89-BE91-4E85-AC70-689EAE92A546}" type="datetime1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EA762-4A20-47AC-937B-58D8994E223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731838"/>
            <a:ext cx="2743200" cy="55673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026400" cy="55673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26138-76BC-4F49-99CA-BC0898485DAC}" type="datetime1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C79A-34F5-4B48-9C28-3D7DE08FDF1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7902" y="731838"/>
            <a:ext cx="104013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19225"/>
            <a:ext cx="5384800" cy="4879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419225"/>
            <a:ext cx="5384800" cy="23637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5416"/>
            <a:ext cx="5384800" cy="2363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00421-6918-48B3-8734-539DFAC375C2}" type="datetime11">
              <a:rPr lang="zh-CN" altLang="en-US"/>
            </a:fld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83F8A-1818-48A2-8EEE-D5BCD64355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7902" y="731838"/>
            <a:ext cx="104013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419225"/>
            <a:ext cx="10972800" cy="48799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92B89-B6AD-484E-B189-DA97093F1DC6}" type="datetime1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120C-F43D-4A0A-8972-5188043CA60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7902" y="731838"/>
            <a:ext cx="104013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609600" y="1419225"/>
            <a:ext cx="10972800" cy="48799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26D0D-4285-4891-B692-ABA21AAE297E}" type="datetime1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8550C-DC5E-43B5-93BE-BAF1B689F26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1BA93-9E15-402A-8C7C-7C85F4931864}" type="datetime1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8D4D6-8DF1-4A79-AAC8-F9B6DA2AABA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8195E-6121-4F9B-9EAD-F772EC387C74}" type="datetime11">
              <a:rPr lang="zh-CN" altLang="en-US"/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77C24-E5E4-4092-A142-212E81FCBE5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419225"/>
            <a:ext cx="5384800" cy="487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19225"/>
            <a:ext cx="5384800" cy="4879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BBA5E-C463-4307-ADAD-875B36BE6233}" type="datetime11">
              <a:rPr lang="zh-CN" altLang="en-US"/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1C102-6759-4451-88AE-DDD643E62A2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4DC7C-0832-4E05-B8CA-33D9055A947B}" type="datetime11">
              <a:rPr lang="zh-CN" altLang="en-US"/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902AD-F43D-4252-A89F-DDD4F70F37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DBD21-1CAA-4C73-8ABE-0F3068BB757A}" type="datetime11">
              <a:rPr lang="zh-CN" altLang="en-US"/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43B6C-A1D1-4A66-BDF9-92326C9E7D1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01494-C5F3-4219-BD83-8F52D657D5F0}" type="datetime11">
              <a:rPr lang="zh-CN" altLang="en-US"/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82B17-F4B9-4E69-BBA1-6349D6D638C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389A6-D6AD-459F-98B2-CEFF099282B8}" type="datetime11">
              <a:rPr lang="zh-CN" altLang="en-US"/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A2693-5A99-4A1F-B342-A74B29FD267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978D5-9051-4A3D-8BAD-97F337A7B5AD}" type="datetime11">
              <a:rPr lang="zh-CN" altLang="en-US"/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B49F0-C32D-4E9D-B3E0-48BB716BD07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jpeg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a1"/>
          <p:cNvSpPr>
            <a:spLocks noChangeArrowheads="1"/>
          </p:cNvSpPr>
          <p:nvPr/>
        </p:nvSpPr>
        <p:spPr bwMode="gray">
          <a:xfrm>
            <a:off x="789519" y="0"/>
            <a:ext cx="2755900" cy="8382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3640669" y="0"/>
            <a:ext cx="2851151" cy="838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Rectangle 4" descr="a2"/>
          <p:cNvSpPr>
            <a:spLocks noChangeArrowheads="1"/>
          </p:cNvSpPr>
          <p:nvPr/>
        </p:nvSpPr>
        <p:spPr bwMode="gray">
          <a:xfrm>
            <a:off x="6584951" y="0"/>
            <a:ext cx="2755900" cy="83820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9436102" y="0"/>
            <a:ext cx="2755900" cy="838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gray">
          <a:xfrm>
            <a:off x="609600" y="6477000"/>
            <a:ext cx="11582400" cy="381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1031" name="Group 7"/>
          <p:cNvGrpSpPr/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38" name="Rectangle 8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Rectangle 9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03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19225"/>
            <a:ext cx="10972800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27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61128"/>
            <a:ext cx="28448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fld id="{A820B45E-2B05-477F-BFE5-914644D82253}" type="datetime11">
              <a:rPr lang="zh-CN" altLang="en-US"/>
            </a:fld>
            <a:endParaRPr lang="en-US" altLang="zh-CN"/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23200" y="6477003"/>
            <a:ext cx="38608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65600" y="6477003"/>
            <a:ext cx="28448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fld id="{E8094F49-F1FD-40CC-B4BF-2FA691BFB0D8}" type="slidenum">
              <a:rPr lang="en-US" altLang="zh-CN"/>
            </a:fld>
            <a:endParaRPr lang="en-US" altLang="zh-CN"/>
          </a:p>
        </p:txBody>
      </p:sp>
      <p:sp>
        <p:nvSpPr>
          <p:cNvPr id="1036" name="Rectangle 14"/>
          <p:cNvSpPr>
            <a:spLocks noGrp="1" noChangeArrowheads="1"/>
          </p:cNvSpPr>
          <p:nvPr>
            <p:ph type="title"/>
          </p:nvPr>
        </p:nvSpPr>
        <p:spPr bwMode="white">
          <a:xfrm>
            <a:off x="977902" y="731838"/>
            <a:ext cx="104013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7" name="Text Box 15"/>
          <p:cNvSpPr txBox="1">
            <a:spLocks noChangeArrowheads="1"/>
          </p:cNvSpPr>
          <p:nvPr/>
        </p:nvSpPr>
        <p:spPr bwMode="auto">
          <a:xfrm>
            <a:off x="9855200" y="76203"/>
            <a:ext cx="235373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b="1">
                <a:solidFill>
                  <a:schemeClr val="bg1"/>
                </a:solidFill>
                <a:latin typeface="Arial Black" panose="020B0A04020102020204" pitchFamily="34" charset="0"/>
              </a:rPr>
              <a:t>L o g o</a:t>
            </a:r>
            <a:endParaRPr lang="en-US" altLang="zh-CN" sz="28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e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43.e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e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e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e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1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e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oleObject" Target="../embeddings/oleObject2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54.wmf"/><Relationship Id="rId1" Type="http://schemas.openxmlformats.org/officeDocument/2006/relationships/oleObject" Target="../embeddings/oleObject2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57.wmf"/><Relationship Id="rId1" Type="http://schemas.openxmlformats.org/officeDocument/2006/relationships/oleObject" Target="../embeddings/oleObject24.bin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60.wmf"/><Relationship Id="rId1" Type="http://schemas.openxmlformats.org/officeDocument/2006/relationships/oleObject" Target="../embeddings/oleObject27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65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64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62.wmf"/><Relationship Id="rId12" Type="http://schemas.openxmlformats.org/officeDocument/2006/relationships/vmlDrawing" Target="../drawings/vmlDrawing18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6.wmf"/><Relationship Id="rId1" Type="http://schemas.openxmlformats.org/officeDocument/2006/relationships/oleObject" Target="../embeddings/oleObject29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69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35.bin"/><Relationship Id="rId20" Type="http://schemas.openxmlformats.org/officeDocument/2006/relationships/vmlDrawing" Target="../drawings/vmlDrawing19.vml"/><Relationship Id="rId2" Type="http://schemas.openxmlformats.org/officeDocument/2006/relationships/image" Target="../media/image62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74.wmf"/><Relationship Id="rId17" Type="http://schemas.openxmlformats.org/officeDocument/2006/relationships/oleObject" Target="../embeddings/oleObject42.bin"/><Relationship Id="rId16" Type="http://schemas.openxmlformats.org/officeDocument/2006/relationships/image" Target="../media/image73.wmf"/><Relationship Id="rId15" Type="http://schemas.openxmlformats.org/officeDocument/2006/relationships/oleObject" Target="../embeddings/oleObject41.bin"/><Relationship Id="rId14" Type="http://schemas.openxmlformats.org/officeDocument/2006/relationships/image" Target="../media/image72.wmf"/><Relationship Id="rId13" Type="http://schemas.openxmlformats.org/officeDocument/2006/relationships/oleObject" Target="../embeddings/oleObject40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39.bin"/><Relationship Id="rId10" Type="http://schemas.openxmlformats.org/officeDocument/2006/relationships/image" Target="../media/image70.wmf"/><Relationship Id="rId1" Type="http://schemas.openxmlformats.org/officeDocument/2006/relationships/oleObject" Target="../embeddings/oleObject34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77.w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76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62.wmf"/><Relationship Id="rId18" Type="http://schemas.openxmlformats.org/officeDocument/2006/relationships/vmlDrawing" Target="../drawings/vmlDrawing20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1.wmf"/><Relationship Id="rId15" Type="http://schemas.openxmlformats.org/officeDocument/2006/relationships/oleObject" Target="../embeddings/oleObject50.bin"/><Relationship Id="rId14" Type="http://schemas.openxmlformats.org/officeDocument/2006/relationships/image" Target="../media/image80.wmf"/><Relationship Id="rId13" Type="http://schemas.openxmlformats.org/officeDocument/2006/relationships/oleObject" Target="../embeddings/oleObject49.bin"/><Relationship Id="rId12" Type="http://schemas.openxmlformats.org/officeDocument/2006/relationships/image" Target="../media/image79.wmf"/><Relationship Id="rId11" Type="http://schemas.openxmlformats.org/officeDocument/2006/relationships/oleObject" Target="../embeddings/oleObject48.bin"/><Relationship Id="rId10" Type="http://schemas.openxmlformats.org/officeDocument/2006/relationships/image" Target="../media/image78.wmf"/><Relationship Id="rId1" Type="http://schemas.openxmlformats.org/officeDocument/2006/relationships/oleObject" Target="../embeddings/oleObject4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image" Target="../media/image111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7.jpeg"/><Relationship Id="rId2" Type="http://schemas.openxmlformats.org/officeDocument/2006/relationships/image" Target="../media/image115.jpeg"/><Relationship Id="rId1" Type="http://schemas.openxmlformats.org/officeDocument/2006/relationships/image" Target="../media/image11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7.png"/><Relationship Id="rId4" Type="http://schemas.openxmlformats.org/officeDocument/2006/relationships/image" Target="../media/image129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wmf"/><Relationship Id="rId1" Type="http://schemas.openxmlformats.org/officeDocument/2006/relationships/oleObject" Target="../embeddings/oleObject51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318F7-24A6-4483-B787-06CFD0EA2355}" type="slidenum">
              <a:rPr lang="en-US" altLang="zh-CN"/>
            </a:fld>
            <a:endParaRPr lang="en-US" altLang="zh-CN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0" y="2743200"/>
            <a:ext cx="6705600" cy="990600"/>
          </a:xfrm>
        </p:spPr>
        <p:txBody>
          <a:bodyPr anchor="b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Discrete Mathematics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5715000"/>
            <a:ext cx="6719888" cy="3810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zh-CN" b="1">
                <a:ea typeface="宋体" panose="02010600030101010101" pitchFamily="2" charset="-122"/>
              </a:rPr>
              <a:t>South China University of Technology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A1383DD-F6E4-44BA-A21C-5580D6EC538D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Let </a:t>
            </a:r>
            <a:r>
              <a:rPr lang="en-US" altLang="zh-CN" sz="2400" i="1" dirty="0"/>
              <a:t>p</a:t>
            </a:r>
            <a:r>
              <a:rPr lang="en-US" altLang="zh-CN" sz="2400" dirty="0"/>
              <a:t>, </a:t>
            </a:r>
            <a:r>
              <a:rPr lang="en-US" altLang="zh-CN" sz="2400" i="1" dirty="0"/>
              <a:t>q</a:t>
            </a:r>
            <a:r>
              <a:rPr lang="en-US" altLang="zh-CN" sz="2400" dirty="0"/>
              <a:t>, and </a:t>
            </a:r>
            <a:r>
              <a:rPr lang="en-US" altLang="zh-CN" sz="2400" i="1" dirty="0"/>
              <a:t>r </a:t>
            </a:r>
            <a:r>
              <a:rPr lang="en-US" altLang="zh-CN" sz="2400" dirty="0"/>
              <a:t>be the propositions</a:t>
            </a:r>
            <a:br>
              <a:rPr lang="en-US" altLang="zh-CN" sz="2400" dirty="0"/>
            </a:br>
            <a:r>
              <a:rPr lang="en-US" altLang="zh-CN" sz="2400" i="1" dirty="0"/>
              <a:t>p </a:t>
            </a:r>
            <a:r>
              <a:rPr lang="en-US" altLang="zh-CN" sz="2400" dirty="0"/>
              <a:t>: Grizzly bears</a:t>
            </a:r>
            <a:r>
              <a:rPr lang="zh-CN" altLang="en-US" sz="2400" dirty="0"/>
              <a:t>灰熊</a:t>
            </a:r>
            <a:r>
              <a:rPr lang="en-US" altLang="zh-CN" sz="2400" dirty="0"/>
              <a:t>have been seen in the area.</a:t>
            </a:r>
            <a:br>
              <a:rPr lang="en-US" altLang="zh-CN" sz="2400" dirty="0"/>
            </a:br>
            <a:r>
              <a:rPr lang="en-US" altLang="zh-CN" sz="2400" i="1" dirty="0"/>
              <a:t>q </a:t>
            </a:r>
            <a:r>
              <a:rPr lang="en-US" altLang="zh-CN" sz="2400" dirty="0"/>
              <a:t>: Hiking</a:t>
            </a:r>
            <a:r>
              <a:rPr lang="zh-CN" altLang="en-US" sz="2400" dirty="0"/>
              <a:t>徒步 </a:t>
            </a:r>
            <a:r>
              <a:rPr lang="en-US" altLang="zh-CN" sz="2400" dirty="0"/>
              <a:t>is safe on the trail.</a:t>
            </a:r>
            <a:br>
              <a:rPr lang="en-US" altLang="zh-CN" sz="2400" dirty="0"/>
            </a:br>
            <a:r>
              <a:rPr lang="en-US" altLang="zh-CN" sz="2400" i="1" dirty="0"/>
              <a:t>r </a:t>
            </a:r>
            <a:r>
              <a:rPr lang="en-US" altLang="zh-CN" sz="2400" dirty="0"/>
              <a:t>: Berries </a:t>
            </a:r>
            <a:r>
              <a:rPr lang="zh-CN" altLang="en-US" sz="2400" dirty="0"/>
              <a:t>浆果</a:t>
            </a:r>
            <a:r>
              <a:rPr lang="en-US" altLang="zh-CN" sz="2400" dirty="0"/>
              <a:t> are ripe along the trail.</a:t>
            </a:r>
            <a:br>
              <a:rPr lang="en-US" altLang="zh-CN" sz="2400" dirty="0"/>
            </a:br>
            <a:r>
              <a:rPr lang="en-US" altLang="zh-CN" sz="2400" dirty="0"/>
              <a:t>Write these propositions using </a:t>
            </a:r>
            <a:r>
              <a:rPr lang="en-US" altLang="zh-CN" sz="2400" i="1" dirty="0"/>
              <a:t>p</a:t>
            </a:r>
            <a:r>
              <a:rPr lang="en-US" altLang="zh-CN" sz="2400" dirty="0"/>
              <a:t>, </a:t>
            </a:r>
            <a:r>
              <a:rPr lang="en-US" altLang="zh-CN" sz="2400" i="1" dirty="0"/>
              <a:t>q</a:t>
            </a:r>
            <a:r>
              <a:rPr lang="en-US" altLang="zh-CN" sz="2400" dirty="0"/>
              <a:t>, and </a:t>
            </a:r>
            <a:r>
              <a:rPr lang="en-US" altLang="zh-CN" sz="2400" i="1" dirty="0"/>
              <a:t>r </a:t>
            </a:r>
            <a:r>
              <a:rPr lang="en-US" altLang="zh-CN" sz="2400" dirty="0"/>
              <a:t>and logical</a:t>
            </a:r>
            <a:br>
              <a:rPr lang="en-US" altLang="zh-CN" sz="2400" dirty="0"/>
            </a:br>
            <a:r>
              <a:rPr lang="en-US" altLang="zh-CN" sz="2400" dirty="0"/>
              <a:t>connectives (including negations) </a:t>
            </a:r>
            <a:endParaRPr lang="en-US" altLang="zh-CN" sz="2400" dirty="0"/>
          </a:p>
          <a:p>
            <a:r>
              <a:rPr lang="en-US" altLang="zh-CN" sz="2400" dirty="0"/>
              <a:t>For hiking(</a:t>
            </a:r>
            <a:r>
              <a:rPr lang="zh-CN" altLang="en-US" sz="2400" dirty="0"/>
              <a:t>徒步</a:t>
            </a:r>
            <a:r>
              <a:rPr lang="en-US" altLang="zh-CN" sz="2400" dirty="0"/>
              <a:t>) on the trail to be safe, it is necessary but not  sufficient that berries</a:t>
            </a:r>
            <a:r>
              <a:rPr lang="zh-CN" altLang="en-US" sz="2400" dirty="0"/>
              <a:t>浆果</a:t>
            </a:r>
            <a:r>
              <a:rPr lang="en-US" altLang="zh-CN" sz="2400" dirty="0"/>
              <a:t>not be ripe along the trail and that grizzly bears </a:t>
            </a:r>
            <a:r>
              <a:rPr lang="zh-CN" altLang="en-US" sz="2400" dirty="0"/>
              <a:t>灰熊</a:t>
            </a:r>
            <a:r>
              <a:rPr lang="en-US" altLang="zh-CN" sz="2400" dirty="0"/>
              <a:t>not to have been seen in the area. 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490638"/>
            <a:ext cx="7377754" cy="5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Let </a:t>
            </a:r>
            <a:r>
              <a:rPr lang="en-US" altLang="zh-CN" sz="2000" i="1" dirty="0"/>
              <a:t>p</a:t>
            </a:r>
            <a:r>
              <a:rPr lang="en-US" altLang="zh-CN" sz="2000" dirty="0"/>
              <a:t>, </a:t>
            </a:r>
            <a:r>
              <a:rPr lang="en-US" altLang="zh-CN" sz="2000" i="1" dirty="0"/>
              <a:t>q</a:t>
            </a:r>
            <a:r>
              <a:rPr lang="en-US" altLang="zh-CN" sz="2000" dirty="0"/>
              <a:t>, and </a:t>
            </a:r>
            <a:r>
              <a:rPr lang="en-US" altLang="zh-CN" sz="2000" i="1" dirty="0"/>
              <a:t>r </a:t>
            </a:r>
            <a:r>
              <a:rPr lang="en-US" altLang="zh-CN" sz="2000" dirty="0"/>
              <a:t>be the propositions</a:t>
            </a:r>
            <a:br>
              <a:rPr lang="en-US" altLang="zh-CN" sz="2000" dirty="0"/>
            </a:br>
            <a:r>
              <a:rPr lang="en-US" altLang="zh-CN" sz="2000" i="1" dirty="0"/>
              <a:t>p </a:t>
            </a:r>
            <a:r>
              <a:rPr lang="en-US" altLang="zh-CN" sz="2000" dirty="0"/>
              <a:t>: Grizzly bears</a:t>
            </a:r>
            <a:r>
              <a:rPr lang="zh-CN" altLang="en-US" sz="2000" dirty="0"/>
              <a:t>灰熊</a:t>
            </a:r>
            <a:r>
              <a:rPr lang="en-US" altLang="zh-CN" sz="2000" dirty="0"/>
              <a:t>have been seen in the area.</a:t>
            </a:r>
            <a:br>
              <a:rPr lang="en-US" altLang="zh-CN" sz="2000" dirty="0"/>
            </a:br>
            <a:r>
              <a:rPr lang="en-US" altLang="zh-CN" sz="2000" i="1" dirty="0"/>
              <a:t>q </a:t>
            </a:r>
            <a:r>
              <a:rPr lang="en-US" altLang="zh-CN" sz="2000" dirty="0"/>
              <a:t>: Hiking</a:t>
            </a:r>
            <a:r>
              <a:rPr lang="zh-CN" altLang="en-US" sz="2000" dirty="0"/>
              <a:t>徒步 </a:t>
            </a:r>
            <a:r>
              <a:rPr lang="en-US" altLang="zh-CN" sz="2000" dirty="0"/>
              <a:t>is safe on the trail.</a:t>
            </a:r>
            <a:br>
              <a:rPr lang="en-US" altLang="zh-CN" sz="2000" dirty="0"/>
            </a:br>
            <a:r>
              <a:rPr lang="en-US" altLang="zh-CN" sz="2000" i="1" dirty="0"/>
              <a:t>r </a:t>
            </a:r>
            <a:r>
              <a:rPr lang="en-US" altLang="zh-CN" sz="2000" dirty="0"/>
              <a:t>: Berries </a:t>
            </a:r>
            <a:r>
              <a:rPr lang="zh-CN" altLang="en-US" sz="2000" dirty="0"/>
              <a:t>浆果</a:t>
            </a:r>
            <a:r>
              <a:rPr lang="en-US" altLang="zh-CN" sz="2000" dirty="0"/>
              <a:t> are ripe along the trail.</a:t>
            </a:r>
            <a:br>
              <a:rPr lang="en-US" altLang="zh-CN" sz="2000" dirty="0"/>
            </a:br>
            <a:r>
              <a:rPr lang="en-US" altLang="zh-CN" sz="2000" dirty="0"/>
              <a:t>Write these propositions using </a:t>
            </a:r>
            <a:r>
              <a:rPr lang="en-US" altLang="zh-CN" sz="2000" i="1" dirty="0"/>
              <a:t>p</a:t>
            </a:r>
            <a:r>
              <a:rPr lang="en-US" altLang="zh-CN" sz="2000" dirty="0"/>
              <a:t>, </a:t>
            </a:r>
            <a:r>
              <a:rPr lang="en-US" altLang="zh-CN" sz="2000" i="1" dirty="0"/>
              <a:t>q</a:t>
            </a:r>
            <a:r>
              <a:rPr lang="en-US" altLang="zh-CN" sz="2000" dirty="0"/>
              <a:t>, and </a:t>
            </a:r>
            <a:r>
              <a:rPr lang="en-US" altLang="zh-CN" sz="2000" i="1" dirty="0"/>
              <a:t>r </a:t>
            </a:r>
            <a:r>
              <a:rPr lang="en-US" altLang="zh-CN" sz="2000" dirty="0"/>
              <a:t>and logical</a:t>
            </a:r>
            <a:br>
              <a:rPr lang="en-US" altLang="zh-CN" sz="2000" dirty="0"/>
            </a:br>
            <a:r>
              <a:rPr lang="en-US" altLang="zh-CN" sz="2000" dirty="0"/>
              <a:t>connectives (including negations) </a:t>
            </a:r>
            <a:endParaRPr lang="en-US" altLang="zh-CN" sz="2000" dirty="0"/>
          </a:p>
          <a:p>
            <a:r>
              <a:rPr lang="en-US" altLang="zh-CN" sz="2000" dirty="0"/>
              <a:t>If berries</a:t>
            </a:r>
            <a:r>
              <a:rPr lang="zh-CN" altLang="en-US" sz="2000" dirty="0"/>
              <a:t>浆果 </a:t>
            </a:r>
            <a:r>
              <a:rPr lang="en-US" altLang="zh-CN" sz="2000" dirty="0"/>
              <a:t>are ripe along the trail, hiking is safe if and</a:t>
            </a:r>
            <a:br>
              <a:rPr lang="en-US" altLang="zh-CN" sz="2000" dirty="0"/>
            </a:br>
            <a:r>
              <a:rPr lang="en-US" altLang="zh-CN" sz="2000" dirty="0"/>
              <a:t>only if grizzly bears </a:t>
            </a:r>
            <a:r>
              <a:rPr lang="zh-CN" altLang="en-US" sz="2000" dirty="0"/>
              <a:t>灰熊</a:t>
            </a:r>
            <a:r>
              <a:rPr lang="en-US" altLang="zh-CN" sz="2000" dirty="0"/>
              <a:t>have not been seen in the area.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495800"/>
            <a:ext cx="386528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p:sp>
        <p:nvSpPr>
          <p:cNvPr id="6" name="内容占位符 2"/>
          <p:cNvSpPr txBox="1"/>
          <p:nvPr/>
        </p:nvSpPr>
        <p:spPr>
          <a:xfrm>
            <a:off x="2128520" y="1752600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A man qualifies for the marathon </a:t>
            </a:r>
            <a:r>
              <a:rPr lang="zh-CN" altLang="en-US" dirty="0"/>
              <a:t>马拉松</a:t>
            </a:r>
            <a:r>
              <a:rPr lang="en-US" altLang="zh-CN" dirty="0"/>
              <a:t> if his best previous time is less than 3 hours and a woman qualifies for the marathon if her best previous time is less than 3.5 hours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895600" y="4495800"/>
          <a:ext cx="6057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" name="Equation" r:id="rId1" imgW="48463200" imgH="4876800" progId="Equation.DSMT4">
                  <p:embed/>
                </p:oleObj>
              </mc:Choice>
              <mc:Fallback>
                <p:oleObj name="Equation" r:id="rId1" imgW="48463200" imgH="4876800" progId="Equation.DSMT4">
                  <p:embed/>
                  <p:pic>
                    <p:nvPicPr>
                      <p:cNvPr id="0" name="图片 19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5600" y="4495800"/>
                        <a:ext cx="60579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639060" y="5549766"/>
          <a:ext cx="6705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" name="Equation" r:id="rId3" imgW="53644800" imgH="4876800" progId="Equation.DSMT4">
                  <p:embed/>
                </p:oleObj>
              </mc:Choice>
              <mc:Fallback>
                <p:oleObj name="Equation" r:id="rId3" imgW="53644800" imgH="48768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060" y="5549766"/>
                        <a:ext cx="6705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90800" y="4953000"/>
          <a:ext cx="609600" cy="55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" name="Equation" r:id="rId5" imgW="3352800" imgH="3048000" progId="Equation.DSMT4">
                  <p:embed/>
                </p:oleObj>
              </mc:Choice>
              <mc:Fallback>
                <p:oleObj name="Equation" r:id="rId5" imgW="3352800" imgH="3048000" progId="Equation.DSMT4">
                  <p:embed/>
                  <p:pic>
                    <p:nvPicPr>
                      <p:cNvPr id="0" name="图片 19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4953000"/>
                        <a:ext cx="609600" cy="554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665220"/>
            <a:ext cx="2956560" cy="227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p:sp>
        <p:nvSpPr>
          <p:cNvPr id="6" name="内容占位符 2"/>
          <p:cNvSpPr txBox="1"/>
          <p:nvPr/>
        </p:nvSpPr>
        <p:spPr>
          <a:xfrm>
            <a:off x="2128520" y="1752600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916241" y="1752603"/>
          <a:ext cx="6149975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" name="Equation" r:id="rId1" imgW="52120800" imgH="10363200" progId="Equation.DSMT4">
                  <p:embed/>
                </p:oleObj>
              </mc:Choice>
              <mc:Fallback>
                <p:oleObj name="Equation" r:id="rId1" imgW="52120800" imgH="10363200" progId="Equation.DSMT4">
                  <p:embed/>
                  <p:pic>
                    <p:nvPicPr>
                      <p:cNvPr id="0" name="图片 26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16241" y="1752603"/>
                        <a:ext cx="6149975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730503" y="3886203"/>
          <a:ext cx="6329363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" name="Equation" r:id="rId3" imgW="53644800" imgH="10363200" progId="Equation.DSMT4">
                  <p:embed/>
                </p:oleObj>
              </mc:Choice>
              <mc:Fallback>
                <p:oleObj name="Equation" r:id="rId3" imgW="53644800" imgH="10363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3" y="3886203"/>
                        <a:ext cx="6329363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p:sp>
        <p:nvSpPr>
          <p:cNvPr id="6" name="内容占位符 2"/>
          <p:cNvSpPr txBox="1"/>
          <p:nvPr/>
        </p:nvSpPr>
        <p:spPr>
          <a:xfrm>
            <a:off x="2128520" y="1752600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There is a student who has taken more than 21 credit hours in a semester and received all A’s [2017,2018]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343400" y="3657600"/>
          <a:ext cx="358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" name="Equation" r:id="rId1" imgW="28651200" imgH="4876800" progId="Equation.DSMT4">
                  <p:embed/>
                </p:oleObj>
              </mc:Choice>
              <mc:Fallback>
                <p:oleObj name="Equation" r:id="rId1" imgW="28651200" imgH="4876800" progId="Equation.DSMT4">
                  <p:embed/>
                  <p:pic>
                    <p:nvPicPr>
                      <p:cNvPr id="0" name="图片 403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43400" y="3657600"/>
                        <a:ext cx="3581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344035" y="4267203"/>
          <a:ext cx="3295650" cy="71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" name="Equation" r:id="rId3" imgW="22555200" imgH="4876800" progId="Equation.DSMT4">
                  <p:embed/>
                </p:oleObj>
              </mc:Choice>
              <mc:Fallback>
                <p:oleObj name="Equation" r:id="rId3" imgW="22555200" imgH="4876800" progId="Equation.DSMT4">
                  <p:embed/>
                  <p:pic>
                    <p:nvPicPr>
                      <p:cNvPr id="0" name="图片 40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4035" y="4267203"/>
                        <a:ext cx="3295650" cy="712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505203" y="5334000"/>
          <a:ext cx="57007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6" name="Equation" r:id="rId5" imgW="52120800" imgH="4876800" progId="Equation.DSMT4">
                  <p:embed/>
                </p:oleObj>
              </mc:Choice>
              <mc:Fallback>
                <p:oleObj name="Equation" r:id="rId5" imgW="52120800" imgH="4876800" progId="Equation.DSMT4">
                  <p:embed/>
                  <p:pic>
                    <p:nvPicPr>
                      <p:cNvPr id="0" name="图片 40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5203" y="5334000"/>
                        <a:ext cx="57007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p:sp>
        <p:nvSpPr>
          <p:cNvPr id="6" name="内容占位符 2"/>
          <p:cNvSpPr txBox="1"/>
          <p:nvPr/>
        </p:nvSpPr>
        <p:spPr>
          <a:xfrm>
            <a:off x="2128520" y="1764665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21.</a:t>
            </a:r>
            <a:r>
              <a:rPr lang="zh-CN" altLang="zh-CN" sz="2800" dirty="0">
                <a:ea typeface="宋体" panose="02010600030101010101" pitchFamily="2" charset="-122"/>
              </a:rPr>
              <a:t>使用谓词、量词和逻辑连接词表达下列系统规范说明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zh-CN" altLang="zh-CN" dirty="0">
              <a:ea typeface="宋体" panose="02010600030101010101" pitchFamily="2" charset="-122"/>
            </a:endParaRPr>
          </a:p>
          <a:p>
            <a:r>
              <a:rPr lang="en-US" altLang="zh-CN" sz="2800" dirty="0"/>
              <a:t>(a).</a:t>
            </a:r>
            <a:r>
              <a:rPr lang="zh-CN" altLang="en-US" sz="2800" dirty="0">
                <a:ea typeface="宋体" panose="02010600030101010101" pitchFamily="2" charset="-122"/>
              </a:rPr>
              <a:t>如果磁盘有</a:t>
            </a:r>
            <a:r>
              <a:rPr lang="en-US" altLang="zh-CN" sz="2800" dirty="0">
                <a:ea typeface="宋体" panose="02010600030101010101" pitchFamily="2" charset="-122"/>
              </a:rPr>
              <a:t>10MB</a:t>
            </a:r>
            <a:r>
              <a:rPr lang="zh-CN" altLang="en-US" sz="2800" dirty="0">
                <a:ea typeface="宋体" panose="02010600030101010101" pitchFamily="2" charset="-122"/>
              </a:rPr>
              <a:t>以上的空闲空间，那么至少能保存一条邮件信息</a:t>
            </a:r>
            <a:r>
              <a:rPr lang="en-US" altLang="zh-CN" sz="2800" dirty="0">
                <a:ea typeface="宋体" panose="02010600030101010101" pitchFamily="2" charset="-122"/>
              </a:rPr>
              <a:t>.</a:t>
            </a:r>
            <a:r>
              <a:rPr lang="en-US" altLang="zh-CN" sz="2000" dirty="0"/>
              <a:t>[2018]</a:t>
            </a:r>
            <a:endParaRPr lang="en-US" altLang="zh-CN" sz="2000" dirty="0"/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pic>
        <p:nvPicPr>
          <p:cNvPr id="7173" name="图片 2"/>
          <p:cNvPicPr>
            <a:picLocks noChangeAspect="1"/>
          </p:cNvPicPr>
          <p:nvPr/>
        </p:nvPicPr>
        <p:blipFill>
          <a:blip r:embed="rId1"/>
          <a:srcRect r="72375" b="53448"/>
          <a:stretch>
            <a:fillRect/>
          </a:stretch>
        </p:blipFill>
        <p:spPr>
          <a:xfrm>
            <a:off x="2580005" y="3832228"/>
            <a:ext cx="4533900" cy="4845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252"/>
          <a:stretch>
            <a:fillRect/>
          </a:stretch>
        </p:blipFill>
        <p:spPr>
          <a:xfrm>
            <a:off x="2128523" y="4591053"/>
            <a:ext cx="8011795" cy="705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p:sp>
        <p:nvSpPr>
          <p:cNvPr id="6" name="内容占位符 2"/>
          <p:cNvSpPr txBox="1"/>
          <p:nvPr/>
        </p:nvSpPr>
        <p:spPr>
          <a:xfrm>
            <a:off x="2128520" y="1752600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6.  </a:t>
            </a:r>
            <a:r>
              <a:rPr lang="zh-CN" altLang="en-US" sz="2800" dirty="0"/>
              <a:t>令</a:t>
            </a:r>
            <a:r>
              <a:rPr lang="en-US" altLang="zh-CN" sz="2800" dirty="0"/>
              <a:t>S(x)</a:t>
            </a:r>
            <a:r>
              <a:rPr lang="zh-CN" altLang="en-US" sz="2800" dirty="0"/>
              <a:t>为谓词“</a:t>
            </a:r>
            <a:r>
              <a:rPr lang="en-US" altLang="zh-CN" sz="2800" dirty="0"/>
              <a:t>x</a:t>
            </a:r>
            <a:r>
              <a:rPr lang="zh-CN" altLang="en-US" sz="2800" dirty="0"/>
              <a:t>是学生”，</a:t>
            </a:r>
            <a:r>
              <a:rPr lang="en-US" altLang="zh-CN" sz="2800" dirty="0"/>
              <a:t>F(x)</a:t>
            </a:r>
            <a:r>
              <a:rPr lang="zh-CN" altLang="en-US" sz="2800" dirty="0"/>
              <a:t>为“</a:t>
            </a:r>
            <a:r>
              <a:rPr lang="en-US" altLang="zh-CN" sz="2800" dirty="0"/>
              <a:t>x</a:t>
            </a:r>
            <a:r>
              <a:rPr lang="zh-CN" altLang="en-US" sz="2800" dirty="0"/>
              <a:t>为教员”，而</a:t>
            </a:r>
            <a:r>
              <a:rPr lang="en-US" altLang="zh-CN" sz="2800" dirty="0"/>
              <a:t>A(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</a:t>
            </a:r>
            <a:r>
              <a:rPr lang="zh-CN" altLang="en-US" sz="2800" dirty="0"/>
              <a:t>表示谓词“</a:t>
            </a:r>
            <a:r>
              <a:rPr lang="en-US" altLang="zh-CN" sz="2800" dirty="0"/>
              <a:t>x</a:t>
            </a:r>
            <a:r>
              <a:rPr lang="zh-CN" altLang="en-US" sz="2800" dirty="0"/>
              <a:t>问过</a:t>
            </a:r>
            <a:r>
              <a:rPr lang="en-US" altLang="zh-CN" sz="2800" dirty="0"/>
              <a:t>y</a:t>
            </a:r>
            <a:r>
              <a:rPr lang="zh-CN" altLang="en-US" sz="2800" dirty="0"/>
              <a:t>问题”</a:t>
            </a:r>
            <a:r>
              <a:rPr lang="en-US" altLang="zh-CN" sz="2800" dirty="0"/>
              <a:t>,</a:t>
            </a:r>
            <a:r>
              <a:rPr lang="zh-CN" altLang="en-US" sz="2800" dirty="0"/>
              <a:t>其中论域是你校所有人员的集合，用量词表达下列语句：</a:t>
            </a:r>
            <a:endParaRPr lang="en-US" altLang="zh-CN" sz="2800" dirty="0"/>
          </a:p>
          <a:p>
            <a:r>
              <a:rPr lang="en-US" altLang="zh-CN" sz="2800" dirty="0"/>
              <a:t>g)</a:t>
            </a:r>
            <a:r>
              <a:rPr lang="zh-CN" altLang="en-US" sz="2800" dirty="0"/>
              <a:t>有位教员问过所有其他教员问题。</a:t>
            </a:r>
            <a:r>
              <a:rPr lang="en-US" altLang="zh-CN" sz="2000" dirty="0"/>
              <a:t>[2018]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0470" y="1295403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lt"/>
                <a:ea typeface="+mn-ea"/>
              </a:rPr>
              <a:t>1.4</a:t>
            </a:r>
            <a:endParaRPr lang="en-US" altLang="zh-CN" sz="3200" dirty="0">
              <a:latin typeface="+mn-lt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751443" y="4648203"/>
                <a:ext cx="6803919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/>
                        </a:rPr>
                        <m:t>(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CN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zh-CN" altLang="en-US" sz="28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altLang="zh-CN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443" y="4648203"/>
                <a:ext cx="6803919" cy="578685"/>
              </a:xfrm>
              <a:prstGeom prst="rect">
                <a:avLst/>
              </a:prstGeom>
              <a:blipFill rotWithShape="1">
                <a:blip r:embed="rId1"/>
                <a:stretch>
                  <a:fillRect l="-9" t="-1" r="8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051284" y="3886200"/>
                <a:ext cx="68039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𝑥𝐹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284" y="3886200"/>
                <a:ext cx="6803919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2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031231" y="5607888"/>
                <a:ext cx="6803919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∧∀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CN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zh-CN" altLang="en-US" sz="28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altLang="zh-CN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231" y="5607888"/>
                <a:ext cx="6803919" cy="578685"/>
              </a:xfrm>
              <a:prstGeom prst="rect">
                <a:avLst/>
              </a:prstGeom>
              <a:blipFill rotWithShape="1">
                <a:blip r:embed="rId3"/>
                <a:stretch>
                  <a:fillRect l="-6" t="-35" r="4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p:sp>
        <p:nvSpPr>
          <p:cNvPr id="6" name="内容占位符 2"/>
          <p:cNvSpPr txBox="1"/>
          <p:nvPr/>
        </p:nvSpPr>
        <p:spPr>
          <a:xfrm>
            <a:off x="2128520" y="1752600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7.  </a:t>
            </a:r>
            <a:r>
              <a:rPr lang="zh-CN" altLang="en-US" sz="2800" dirty="0"/>
              <a:t>令</a:t>
            </a:r>
            <a:r>
              <a:rPr lang="en-US" altLang="zh-CN" sz="2800" dirty="0"/>
              <a:t>M(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</a:t>
            </a:r>
            <a:r>
              <a:rPr lang="zh-CN" altLang="en-US" sz="2800" dirty="0"/>
              <a:t>为“</a:t>
            </a:r>
            <a:r>
              <a:rPr lang="en-US" altLang="zh-CN" sz="2800" dirty="0"/>
              <a:t>x</a:t>
            </a:r>
            <a:r>
              <a:rPr lang="zh-CN" altLang="en-US" sz="2800" dirty="0"/>
              <a:t>已发给</a:t>
            </a:r>
            <a:r>
              <a:rPr lang="en-US" altLang="zh-CN" sz="2800" dirty="0"/>
              <a:t>y</a:t>
            </a:r>
            <a:r>
              <a:rPr lang="zh-CN" altLang="en-US" sz="2800" dirty="0"/>
              <a:t>电子邮件”，</a:t>
            </a:r>
            <a:r>
              <a:rPr lang="en-US" altLang="zh-CN" sz="2800" dirty="0"/>
              <a:t>T(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</a:t>
            </a:r>
            <a:r>
              <a:rPr lang="zh-CN" altLang="en-US" sz="2800" dirty="0"/>
              <a:t>为“</a:t>
            </a:r>
            <a:r>
              <a:rPr lang="en-US" altLang="zh-CN" sz="2800" dirty="0"/>
              <a:t>x</a:t>
            </a:r>
            <a:r>
              <a:rPr lang="zh-CN" altLang="en-US" sz="2800" dirty="0"/>
              <a:t>给</a:t>
            </a:r>
            <a:r>
              <a:rPr lang="en-US" altLang="zh-CN" sz="2800" dirty="0"/>
              <a:t>y</a:t>
            </a:r>
            <a:r>
              <a:rPr lang="zh-CN" altLang="en-US" sz="2800" dirty="0"/>
              <a:t>打过电话”，而</a:t>
            </a:r>
            <a:r>
              <a:rPr lang="en-US" altLang="zh-CN" sz="2800" dirty="0"/>
              <a:t>A(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</a:t>
            </a:r>
            <a:r>
              <a:rPr lang="zh-CN" altLang="en-US" sz="2800" dirty="0"/>
              <a:t>表示谓词“</a:t>
            </a:r>
            <a:r>
              <a:rPr lang="en-US" altLang="zh-CN" sz="2800" dirty="0"/>
              <a:t>x</a:t>
            </a:r>
            <a:r>
              <a:rPr lang="zh-CN" altLang="en-US" sz="2800" dirty="0"/>
              <a:t>问过</a:t>
            </a:r>
            <a:r>
              <a:rPr lang="en-US" altLang="zh-CN" sz="2800" dirty="0"/>
              <a:t>y</a:t>
            </a:r>
            <a:r>
              <a:rPr lang="zh-CN" altLang="en-US" sz="2800" dirty="0"/>
              <a:t>问题”</a:t>
            </a:r>
            <a:r>
              <a:rPr lang="en-US" altLang="zh-CN" sz="2800" dirty="0"/>
              <a:t>,</a:t>
            </a:r>
            <a:r>
              <a:rPr lang="zh-CN" altLang="en-US" sz="2800" dirty="0"/>
              <a:t>其中论域是你们班上所有学生，用量词表达下列语句：</a:t>
            </a:r>
            <a:endParaRPr lang="en-US" altLang="zh-CN" sz="2800" dirty="0"/>
          </a:p>
          <a:p>
            <a:r>
              <a:rPr lang="en-US" altLang="zh-CN" sz="2800" dirty="0"/>
              <a:t>k)</a:t>
            </a:r>
            <a:r>
              <a:rPr lang="zh-CN" altLang="en-US" sz="2800" dirty="0"/>
              <a:t>班上有个学生既没有从班上其他人那里收到过电子邮件，也没有人给他打过电话。</a:t>
            </a:r>
            <a:r>
              <a:rPr lang="en-US" altLang="zh-CN" sz="2000" dirty="0"/>
              <a:t>[2018]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0470" y="1295403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lt"/>
                <a:ea typeface="+mn-ea"/>
              </a:rPr>
              <a:t>1.4</a:t>
            </a:r>
            <a:endParaRPr lang="en-US" altLang="zh-CN" sz="3200" dirty="0">
              <a:latin typeface="+mn-lt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725775" y="4648200"/>
                <a:ext cx="68039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→¬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775" y="4648200"/>
                <a:ext cx="6803919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5" r="4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838463" y="5791200"/>
                <a:ext cx="68039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→¬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)∧¬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463" y="5791200"/>
                <a:ext cx="6803919" cy="523220"/>
              </a:xfrm>
              <a:prstGeom prst="rect">
                <a:avLst/>
              </a:prstGeom>
              <a:blipFill rotWithShape="1">
                <a:blip r:embed="rId2"/>
                <a:stretch>
                  <a:fillRect r="8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855307" y="5267980"/>
                <a:ext cx="68039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→¬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07" y="5267980"/>
                <a:ext cx="6803919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5" t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p:sp>
        <p:nvSpPr>
          <p:cNvPr id="6" name="内容占位符 2"/>
          <p:cNvSpPr txBox="1"/>
          <p:nvPr/>
        </p:nvSpPr>
        <p:spPr>
          <a:xfrm>
            <a:off x="2128520" y="1752600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7.</a:t>
            </a:r>
            <a:r>
              <a:rPr lang="zh-CN" altLang="zh-CN" dirty="0">
                <a:ea typeface="宋体" panose="02010600030101010101" pitchFamily="2" charset="-122"/>
              </a:rPr>
              <a:t>对下列每个论证，解释对每个步骤使用了哪条推理规则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/>
              <a:t>(c) “</a:t>
            </a:r>
            <a:r>
              <a:rPr lang="zh-CN" altLang="en-US" dirty="0">
                <a:ea typeface="宋体" panose="02010600030101010101" pitchFamily="2" charset="-122"/>
              </a:rPr>
              <a:t>本班的</a:t>
            </a:r>
            <a:r>
              <a:rPr lang="en-US" altLang="zh-CN" dirty="0">
                <a:ea typeface="宋体" panose="02010600030101010101" pitchFamily="2" charset="-122"/>
              </a:rPr>
              <a:t>93</a:t>
            </a:r>
            <a:r>
              <a:rPr lang="zh-CN" altLang="en-US" dirty="0">
                <a:ea typeface="宋体" panose="02010600030101010101" pitchFamily="2" charset="-122"/>
              </a:rPr>
              <a:t>个学生每人拥有一台个人电脑，拥有个人电脑的每个人都能使用字处理软件。因此，本班学生泽克能使用字处理软件。</a:t>
            </a:r>
            <a:r>
              <a:rPr lang="en-US" altLang="zh-CN" dirty="0"/>
              <a:t>”</a:t>
            </a:r>
            <a:r>
              <a:rPr lang="en-US" altLang="zh-CN" sz="2000" dirty="0">
                <a:sym typeface="+mn-ea"/>
              </a:rPr>
              <a:t>[2018]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0470" y="1295403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lt"/>
                <a:ea typeface="+mn-ea"/>
              </a:rPr>
              <a:t>1.5</a:t>
            </a:r>
            <a:endParaRPr lang="en-US" altLang="zh-CN" sz="32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p:sp>
        <p:nvSpPr>
          <p:cNvPr id="6" name="内容占位符 2"/>
          <p:cNvSpPr txBox="1"/>
          <p:nvPr/>
        </p:nvSpPr>
        <p:spPr>
          <a:xfrm>
            <a:off x="2128520" y="1752600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6570" y="3643633"/>
            <a:ext cx="8459470" cy="287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58" y="3855085"/>
            <a:ext cx="8179435" cy="8648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12975" y="27743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解析：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P:</a:t>
            </a:r>
            <a:r>
              <a:rPr lang="zh-CN" altLang="en-US" dirty="0"/>
              <a:t>曾 老师得图灵奖</a:t>
            </a:r>
            <a:r>
              <a:rPr lang="en-US" altLang="zh-CN" dirty="0"/>
              <a:t>; Q:  </a:t>
            </a:r>
            <a:r>
              <a:rPr lang="zh-CN" altLang="en-US" dirty="0"/>
              <a:t>曾老师当美国总统</a:t>
            </a:r>
            <a:r>
              <a:rPr lang="en-US" altLang="zh-CN" dirty="0"/>
              <a:t>. </a:t>
            </a:r>
            <a:r>
              <a:rPr lang="zh-CN" altLang="en-US" dirty="0"/>
              <a:t>考虑如下两个命题的真假</a:t>
            </a:r>
            <a:r>
              <a:rPr lang="en-US" altLang="zh-CN" dirty="0"/>
              <a:t>:</a:t>
            </a:r>
            <a:endParaRPr lang="en-US" altLang="zh-CN" dirty="0"/>
          </a:p>
          <a:p>
            <a:pPr lvl="1"/>
            <a:r>
              <a:rPr lang="en-US" altLang="zh-CN" dirty="0"/>
              <a:t>P-&gt;Q</a:t>
            </a:r>
            <a:endParaRPr lang="en-US" altLang="zh-CN" dirty="0"/>
          </a:p>
          <a:p>
            <a:pPr lvl="1"/>
            <a:r>
              <a:rPr lang="en-US" altLang="zh-CN" dirty="0"/>
              <a:t>P-&gt; ¬ Q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启发</a:t>
            </a:r>
            <a:r>
              <a:rPr lang="en-US" altLang="zh-CN" dirty="0"/>
              <a:t>: </a:t>
            </a:r>
            <a:r>
              <a:rPr lang="zh-CN" altLang="en-US" dirty="0"/>
              <a:t>从错误的前提出发</a:t>
            </a:r>
            <a:r>
              <a:rPr lang="en-US" altLang="zh-CN" dirty="0"/>
              <a:t>, </a:t>
            </a:r>
            <a:r>
              <a:rPr lang="zh-CN" altLang="en-US" dirty="0"/>
              <a:t>可以得到任何结论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2128520" y="1752600"/>
                <a:ext cx="7726680" cy="4419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zh-CN" sz="2800" dirty="0"/>
                  <a:t>14. </a:t>
                </a:r>
                <a:r>
                  <a:rPr lang="zh-CN" altLang="en-US" sz="2800" dirty="0"/>
                  <a:t>用推理规则证明：若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lit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000" i="1" dirty="0">
                            <a:latin typeface="Cambria Math" panose="02040503050406030204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zh-CN" sz="2000" i="1" dirty="0">
                        <a:latin typeface="Cambria Math" panose="02040503050406030204"/>
                      </a:rPr>
                      <m:t>,   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lit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zh-CN" altLang="en-US" sz="2000" dirty="0"/>
                  <a:t>为真，则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lit/>
                      </m:rPr>
                      <a:rPr lang="en-US" altLang="zh-CN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为真。</a:t>
                </a:r>
                <a:r>
                  <a:rPr lang="en-US" altLang="zh-CN" sz="2000" dirty="0"/>
                  <a:t>[2018]</a:t>
                </a:r>
                <a:endParaRPr lang="en-US" altLang="zh-CN" sz="2000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520" y="1752600"/>
                <a:ext cx="7726680" cy="44196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0470" y="1295403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lt"/>
                <a:ea typeface="+mn-ea"/>
              </a:rPr>
              <a:t>1.5</a:t>
            </a:r>
            <a:endParaRPr lang="en-US" altLang="zh-CN" sz="3200" dirty="0">
              <a:latin typeface="+mn-lt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338725"/>
            <a:ext cx="4579940" cy="2733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43D47-5F69-41F1-951E-69D9F7E3490D}" type="slidenum">
              <a:rPr lang="en-US" altLang="zh-CN" smtClean="0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2128520" y="1752600"/>
                <a:ext cx="7726680" cy="4419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zh-CN" sz="2800" dirty="0"/>
                  <a:t>15. </a:t>
                </a:r>
                <a:r>
                  <a:rPr lang="zh-CN" altLang="en-US" sz="2800" dirty="0"/>
                  <a:t>用推理规则证明：若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,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→¬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∃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CN" sz="2000" dirty="0"/>
                  <a:t>(x)</a:t>
                </a:r>
                <a:r>
                  <a:rPr lang="zh-CN" altLang="en-US" sz="2000" dirty="0"/>
                  <a:t>为真，则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∃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为真。</a:t>
                </a:r>
                <a:r>
                  <a:rPr lang="en-US" altLang="zh-CN" sz="2000" dirty="0"/>
                  <a:t>[2018]</a:t>
                </a:r>
                <a:endParaRPr lang="en-US" altLang="zh-CN" sz="2000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520" y="1752600"/>
                <a:ext cx="7726680" cy="44196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0457" y="731838"/>
            <a:ext cx="780097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zh-CN" altLang="en-US" sz="2800" kern="0" dirty="0">
                <a:ea typeface="宋体" panose="02010600030101010101" pitchFamily="2" charset="-122"/>
              </a:rPr>
              <a:t>    错题</a:t>
            </a:r>
            <a:endParaRPr lang="en-US" altLang="zh-CN" sz="2800" kern="0" dirty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0470" y="1295403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lt"/>
                <a:ea typeface="+mn-ea"/>
              </a:rPr>
              <a:t>1.5</a:t>
            </a:r>
            <a:endParaRPr lang="en-US" altLang="zh-CN" sz="3200" dirty="0">
              <a:latin typeface="+mn-lt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17" y="3048003"/>
            <a:ext cx="4576371" cy="33225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2" y="1295403"/>
            <a:ext cx="9627177" cy="68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22" y="3489710"/>
            <a:ext cx="7852812" cy="100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854" y="4562377"/>
            <a:ext cx="77914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88" y="2046973"/>
            <a:ext cx="922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/>
          <p:cNvSpPr>
            <a:spLocks noGrp="1" noChangeArrowheads="1"/>
          </p:cNvSpPr>
          <p:nvPr>
            <p:ph idx="1"/>
          </p:nvPr>
        </p:nvSpPr>
        <p:spPr>
          <a:xfrm>
            <a:off x="1743075" y="688975"/>
            <a:ext cx="8847138" cy="5480050"/>
          </a:xfrm>
        </p:spPr>
        <p:txBody>
          <a:bodyPr/>
          <a:lstStyle/>
          <a:p>
            <a:pPr marL="457200" lvl="1" indent="0" eaLnBrk="1" hangingPunct="1">
              <a:buNone/>
            </a:pPr>
            <a:r>
              <a:rPr lang="en-US" altLang="zh-CN" sz="2000"/>
              <a:t>practice 2.3-7</a:t>
            </a:r>
            <a:endParaRPr lang="en-US" altLang="zh-CN" sz="2000"/>
          </a:p>
          <a:p>
            <a:pPr marL="457200" lvl="1" indent="0" eaLnBrk="1" hangingPunct="1">
              <a:buNone/>
            </a:pPr>
            <a:endParaRPr lang="en-US" altLang="zh-CN" sz="2000"/>
          </a:p>
          <a:p>
            <a:pPr marL="457200" lvl="1" indent="0" eaLnBrk="1" hangingPunct="1">
              <a:buNone/>
            </a:pPr>
            <a:endParaRPr lang="en-US" altLang="zh-CN" sz="2000"/>
          </a:p>
          <a:p>
            <a:pPr marL="457200" lvl="1" indent="0" eaLnBrk="1" hangingPunct="1">
              <a:buNone/>
            </a:pPr>
            <a:r>
              <a:rPr lang="en-US" altLang="zh-CN" sz="3200"/>
              <a:t>Give an explicit formula for a function from the set of  integers to the set of positive integers that is  </a:t>
            </a:r>
            <a:endParaRPr lang="en-US" altLang="zh-CN" sz="3200"/>
          </a:p>
          <a:p>
            <a:pPr marL="457200" lvl="1" indent="0" eaLnBrk="1" hangingPunct="1">
              <a:buNone/>
            </a:pPr>
            <a:r>
              <a:rPr lang="en-US" altLang="zh-CN" sz="3200" b="1"/>
              <a:t>a) </a:t>
            </a:r>
            <a:r>
              <a:rPr lang="en-US" altLang="zh-CN" sz="3200"/>
              <a:t>one-to-one, but not onto.</a:t>
            </a:r>
            <a:br>
              <a:rPr lang="en-US" altLang="zh-CN" sz="3200"/>
            </a:br>
            <a:r>
              <a:rPr lang="en-US" altLang="zh-CN" sz="3200" b="1"/>
              <a:t>b) </a:t>
            </a:r>
            <a:r>
              <a:rPr lang="en-US" altLang="zh-CN" sz="3200"/>
              <a:t>onto, but not one-to-one.</a:t>
            </a:r>
            <a:br>
              <a:rPr lang="en-US" altLang="zh-CN" sz="3200"/>
            </a:br>
            <a:r>
              <a:rPr lang="en-US" altLang="zh-CN" sz="3200" b="1"/>
              <a:t>c) </a:t>
            </a:r>
            <a:r>
              <a:rPr lang="en-US" altLang="zh-CN" sz="3200"/>
              <a:t>one-to-one and onto.</a:t>
            </a:r>
            <a:br>
              <a:rPr lang="en-US" altLang="zh-CN" sz="3200"/>
            </a:br>
            <a:r>
              <a:rPr lang="en-US" altLang="zh-CN" sz="3200" b="1"/>
              <a:t>d) </a:t>
            </a:r>
            <a:r>
              <a:rPr lang="en-US" altLang="zh-CN" sz="3200"/>
              <a:t>neither one-to-one nor onto. </a:t>
            </a:r>
            <a:br>
              <a:rPr lang="en-US" altLang="zh-CN" sz="2000"/>
            </a:br>
            <a:endParaRPr lang="zh-CN" altLang="en-US" sz="2000"/>
          </a:p>
          <a:p>
            <a:pPr marL="457200" lvl="1" indent="0" eaLnBrk="1" hangingPunct="1">
              <a:buNone/>
            </a:pPr>
            <a:endParaRPr lang="en-US" altLang="zh-CN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内容占位符 2"/>
          <p:cNvSpPr>
            <a:spLocks noGrp="1" noChangeArrowheads="1"/>
          </p:cNvSpPr>
          <p:nvPr>
            <p:ph idx="1"/>
          </p:nvPr>
        </p:nvSpPr>
        <p:spPr>
          <a:xfrm>
            <a:off x="1828802" y="1447802"/>
            <a:ext cx="8761413" cy="4721225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altLang="zh-CN" sz="2000" dirty="0"/>
              <a:t> </a:t>
            </a:r>
            <a:endParaRPr lang="en-US" altLang="zh-CN" sz="2000" dirty="0"/>
          </a:p>
          <a:p>
            <a:pPr marL="971550" lvl="1" indent="-514350" eaLnBrk="1" hangingPunct="1">
              <a:buFont typeface="Arial" panose="020B0604020202020204" pitchFamily="34" charset="0"/>
              <a:buAutoNum type="alphaLcParenR"/>
              <a:defRPr/>
            </a:pPr>
            <a:r>
              <a:rPr lang="en-US" altLang="zh-CN" sz="3200" dirty="0"/>
              <a:t>one-to-one, but not onto.</a:t>
            </a:r>
            <a:endParaRPr lang="en-US" altLang="zh-CN" sz="3200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dirty="0"/>
              <a:t> x&gt;0  f(x)=4|x|+1 </a:t>
            </a:r>
            <a:endParaRPr lang="en-US" altLang="zh-CN" sz="3200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dirty="0"/>
              <a:t> x&lt; 0 f(x)=4|x|+2 </a:t>
            </a:r>
            <a:endParaRPr lang="en-US" altLang="zh-CN" sz="3200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dirty="0"/>
              <a:t> X=0 f(x)=4|x|+3</a:t>
            </a:r>
            <a:endParaRPr lang="en-US" altLang="zh-CN" sz="3200" dirty="0"/>
          </a:p>
          <a:p>
            <a:pPr marL="457200" lvl="1" indent="0" eaLnBrk="1" hangingPunct="1">
              <a:buNone/>
              <a:defRPr/>
            </a:pPr>
            <a:endParaRPr lang="en-US" altLang="zh-CN" sz="3200" b="1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b="1" dirty="0"/>
              <a:t> </a:t>
            </a:r>
            <a:r>
              <a:rPr lang="en-US" altLang="zh-CN" sz="3200" dirty="0"/>
              <a:t>. </a:t>
            </a:r>
            <a:br>
              <a:rPr lang="en-US" altLang="zh-CN" sz="2000" dirty="0"/>
            </a:br>
            <a:endParaRPr lang="zh-CN" altLang="en-US" sz="2000" dirty="0"/>
          </a:p>
          <a:p>
            <a:pPr marL="457200" lvl="1" indent="0" eaLnBrk="1" hangingPunct="1">
              <a:buNone/>
              <a:defRPr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内容占位符 2"/>
          <p:cNvSpPr>
            <a:spLocks noGrp="1" noChangeArrowheads="1"/>
          </p:cNvSpPr>
          <p:nvPr>
            <p:ph idx="1"/>
          </p:nvPr>
        </p:nvSpPr>
        <p:spPr>
          <a:xfrm>
            <a:off x="1828802" y="1295402"/>
            <a:ext cx="8761413" cy="4873625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altLang="zh-CN" sz="2000" dirty="0"/>
              <a:t> </a:t>
            </a:r>
            <a:endParaRPr lang="en-US" altLang="zh-CN" sz="2000" dirty="0"/>
          </a:p>
          <a:p>
            <a:pPr marL="971550" lvl="1" indent="-514350" eaLnBrk="1" hangingPunct="1">
              <a:buFont typeface="Arial" panose="020B0604020202020204" pitchFamily="34" charset="0"/>
              <a:buAutoNum type="alphaLcParenR"/>
              <a:defRPr/>
            </a:pPr>
            <a:r>
              <a:rPr lang="en-US" altLang="zh-CN" sz="3200" dirty="0"/>
              <a:t>one-to-one, but not onto.</a:t>
            </a:r>
            <a:endParaRPr lang="en-US" altLang="zh-CN" sz="3200" b="1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b="1" dirty="0"/>
              <a:t>b) </a:t>
            </a:r>
            <a:r>
              <a:rPr lang="en-US" altLang="zh-CN" sz="3200" dirty="0"/>
              <a:t>onto, but not one-to-one.</a:t>
            </a:r>
            <a:endParaRPr lang="en-US" altLang="zh-CN" sz="3200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dirty="0"/>
              <a:t>       f(x)=|x|+1</a:t>
            </a:r>
            <a:br>
              <a:rPr lang="en-US" altLang="zh-CN" sz="3200" dirty="0"/>
            </a:b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内容占位符 2"/>
          <p:cNvSpPr>
            <a:spLocks noGrp="1" noChangeArrowheads="1"/>
          </p:cNvSpPr>
          <p:nvPr>
            <p:ph idx="1"/>
          </p:nvPr>
        </p:nvSpPr>
        <p:spPr>
          <a:xfrm>
            <a:off x="2057402" y="1676402"/>
            <a:ext cx="8532813" cy="4492625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altLang="zh-CN" sz="2000" dirty="0"/>
              <a:t> </a:t>
            </a:r>
            <a:endParaRPr lang="en-US" altLang="zh-CN" sz="2000" dirty="0"/>
          </a:p>
          <a:p>
            <a:pPr marL="971550" lvl="1" indent="-514350" eaLnBrk="1" hangingPunct="1">
              <a:buFont typeface="Arial" panose="020B0604020202020204" pitchFamily="34" charset="0"/>
              <a:buAutoNum type="alphaLcParenR"/>
              <a:defRPr/>
            </a:pPr>
            <a:r>
              <a:rPr lang="en-US" altLang="zh-CN" sz="3200" dirty="0"/>
              <a:t>one-to-one, but not onto.</a:t>
            </a:r>
            <a:endParaRPr lang="en-US" altLang="zh-CN" sz="3200" b="1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b="1" dirty="0"/>
              <a:t>b) </a:t>
            </a:r>
            <a:r>
              <a:rPr lang="en-US" altLang="zh-CN" sz="3200" dirty="0"/>
              <a:t>onto, but not one-to-one.</a:t>
            </a:r>
            <a:br>
              <a:rPr lang="en-US" altLang="zh-CN" sz="3200" dirty="0"/>
            </a:br>
            <a:r>
              <a:rPr lang="en-US" altLang="zh-CN" sz="3200" b="1" dirty="0"/>
              <a:t>c) </a:t>
            </a:r>
            <a:r>
              <a:rPr lang="en-US" altLang="zh-CN" sz="3200" dirty="0"/>
              <a:t>one-to-one and onto.</a:t>
            </a:r>
            <a:endParaRPr lang="en-US" altLang="zh-CN" sz="3200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dirty="0"/>
              <a:t>   x&gt;0 f(x)=2|x| </a:t>
            </a:r>
            <a:endParaRPr lang="en-US" altLang="zh-CN" sz="3200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dirty="0"/>
              <a:t>   x&lt;0  f(x)=2|x|+1 </a:t>
            </a:r>
            <a:endParaRPr lang="en-US" altLang="zh-CN" sz="3200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dirty="0"/>
              <a:t>   x=0 f(x)=1</a:t>
            </a:r>
            <a:br>
              <a:rPr lang="en-US" altLang="zh-CN" sz="3200" dirty="0"/>
            </a:br>
            <a:r>
              <a:rPr lang="en-US" altLang="zh-CN" sz="3200" b="1" dirty="0"/>
              <a:t> </a:t>
            </a:r>
            <a:br>
              <a:rPr lang="en-US" altLang="zh-CN" sz="2000" dirty="0"/>
            </a:br>
            <a:endParaRPr lang="zh-CN" altLang="en-US" sz="2000" dirty="0"/>
          </a:p>
          <a:p>
            <a:pPr marL="457200" lvl="1" indent="0" eaLnBrk="1" hangingPunct="1">
              <a:buNone/>
              <a:defRPr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内容占位符 2"/>
          <p:cNvSpPr>
            <a:spLocks noGrp="1" noChangeArrowheads="1"/>
          </p:cNvSpPr>
          <p:nvPr>
            <p:ph idx="1"/>
          </p:nvPr>
        </p:nvSpPr>
        <p:spPr>
          <a:xfrm>
            <a:off x="1828802" y="1219202"/>
            <a:ext cx="8761413" cy="4949825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altLang="zh-CN" sz="2000" dirty="0"/>
              <a:t> </a:t>
            </a:r>
            <a:endParaRPr lang="en-US" altLang="zh-CN" sz="2000" dirty="0"/>
          </a:p>
          <a:p>
            <a:pPr marL="971550" lvl="1" indent="-514350" eaLnBrk="1" hangingPunct="1">
              <a:buFont typeface="Arial" panose="020B0604020202020204" pitchFamily="34" charset="0"/>
              <a:buAutoNum type="alphaLcParenR"/>
              <a:defRPr/>
            </a:pPr>
            <a:r>
              <a:rPr lang="en-US" altLang="zh-CN" sz="3200" dirty="0"/>
              <a:t>one-to-one, but not onto.</a:t>
            </a:r>
            <a:endParaRPr lang="en-US" altLang="zh-CN" sz="3200" b="1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b="1" dirty="0"/>
              <a:t>b) </a:t>
            </a:r>
            <a:r>
              <a:rPr lang="en-US" altLang="zh-CN" sz="3200" dirty="0"/>
              <a:t>onto, but not one-to-one.</a:t>
            </a:r>
            <a:br>
              <a:rPr lang="en-US" altLang="zh-CN" sz="3200" dirty="0"/>
            </a:br>
            <a:r>
              <a:rPr lang="en-US" altLang="zh-CN" sz="3200" b="1" dirty="0"/>
              <a:t>c) </a:t>
            </a:r>
            <a:r>
              <a:rPr lang="en-US" altLang="zh-CN" sz="3200" dirty="0"/>
              <a:t>one-to-one and onto.</a:t>
            </a:r>
            <a:br>
              <a:rPr lang="en-US" altLang="zh-CN" sz="3200" dirty="0"/>
            </a:br>
            <a:r>
              <a:rPr lang="en-US" altLang="zh-CN" sz="3200" b="1" dirty="0"/>
              <a:t>d) </a:t>
            </a:r>
            <a:r>
              <a:rPr lang="en-US" altLang="zh-CN" sz="3200" dirty="0"/>
              <a:t>neither one-to-one nor onto. </a:t>
            </a:r>
            <a:endParaRPr lang="en-US" altLang="zh-CN" sz="3200" dirty="0"/>
          </a:p>
          <a:p>
            <a:pPr marL="457200" lvl="1" indent="0" eaLnBrk="1" hangingPunct="1">
              <a:buNone/>
              <a:defRPr/>
            </a:pPr>
            <a:r>
              <a:rPr lang="en-US" altLang="zh-CN" sz="3200" dirty="0"/>
              <a:t>   f(x)=x^2+1</a:t>
            </a:r>
            <a:br>
              <a:rPr lang="en-US" altLang="zh-CN" sz="2000" dirty="0"/>
            </a:br>
            <a:endParaRPr lang="zh-CN" altLang="en-US" sz="2000" dirty="0"/>
          </a:p>
          <a:p>
            <a:pPr marL="457200" lvl="1" indent="0" eaLnBrk="1" hangingPunct="1">
              <a:buNone/>
              <a:defRPr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419228"/>
            <a:ext cx="8305800" cy="4981575"/>
          </a:xfrm>
        </p:spPr>
        <p:txBody>
          <a:bodyPr/>
          <a:lstStyle/>
          <a:p>
            <a:r>
              <a:rPr lang="en-US" altLang="zh-CN" b="1" dirty="0"/>
              <a:t>a) </a:t>
            </a:r>
            <a:r>
              <a:rPr lang="en-US" altLang="zh-CN" dirty="0"/>
              <a:t>How many relations are there on the set {</a:t>
            </a:r>
            <a:r>
              <a:rPr lang="en-US" altLang="zh-CN" i="1" dirty="0"/>
              <a:t>a, b, c, d</a:t>
            </a:r>
            <a:r>
              <a:rPr lang="en-US" altLang="zh-CN" dirty="0"/>
              <a:t>}?</a:t>
            </a:r>
            <a:br>
              <a:rPr lang="en-US" altLang="zh-CN" dirty="0"/>
            </a:br>
            <a:r>
              <a:rPr lang="en-US" altLang="zh-CN" b="1" dirty="0"/>
              <a:t>b) </a:t>
            </a:r>
            <a:r>
              <a:rPr lang="en-US" altLang="zh-CN" dirty="0"/>
              <a:t>How many relations are there on the set     {</a:t>
            </a:r>
            <a:r>
              <a:rPr lang="en-US" altLang="zh-CN" i="1" dirty="0"/>
              <a:t>a, b, c, d</a:t>
            </a:r>
            <a:r>
              <a:rPr lang="en-US" altLang="zh-CN" dirty="0"/>
              <a:t>} that contain the pair </a:t>
            </a:r>
            <a:r>
              <a:rPr lang="en-US" altLang="zh-CN" i="1" dirty="0"/>
              <a:t>(a, a)</a:t>
            </a:r>
            <a:r>
              <a:rPr lang="en-US" altLang="zh-CN" dirty="0"/>
              <a:t>? </a:t>
            </a:r>
            <a:br>
              <a:rPr lang="en-US" altLang="zh-CN" dirty="0"/>
            </a:br>
            <a:r>
              <a:rPr lang="en-US" altLang="zh-CN" dirty="0"/>
              <a:t>Answer: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/>
              <a:t>a) 2^16</a:t>
            </a:r>
            <a:endParaRPr lang="en-US" altLang="zh-CN" dirty="0"/>
          </a:p>
          <a:p>
            <a:r>
              <a:rPr lang="en-US" altLang="zh-CN" dirty="0"/>
              <a:t>b) AXA={…., (</a:t>
            </a:r>
            <a:r>
              <a:rPr lang="en-US" altLang="zh-CN" dirty="0" err="1"/>
              <a:t>a,a</a:t>
            </a:r>
            <a:r>
              <a:rPr lang="en-US" altLang="zh-CN" dirty="0"/>
              <a:t>)}=H 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</a:t>
            </a:r>
            <a:r>
              <a:rPr lang="en-US" altLang="zh-CN" dirty="0"/>
              <a:t>{(</a:t>
            </a:r>
            <a:r>
              <a:rPr lang="en-US" altLang="zh-CN" dirty="0" err="1"/>
              <a:t>a,a</a:t>
            </a:r>
            <a:r>
              <a:rPr lang="en-US" altLang="zh-CN" dirty="0"/>
              <a:t>)}</a:t>
            </a:r>
            <a:endParaRPr lang="zh-CN" altLang="en-US" dirty="0"/>
          </a:p>
          <a:p>
            <a:r>
              <a:rPr lang="en-US" altLang="zh-CN" dirty="0"/>
              <a:t>  |H|=16-1=15,  |2^H|=2^15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260" y="1487948"/>
            <a:ext cx="8135485" cy="41534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828800"/>
            <a:ext cx="635312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4"/>
          <p:cNvSpPr>
            <a:spLocks noGrp="1" noChangeArrowheads="1"/>
          </p:cNvSpPr>
          <p:nvPr>
            <p:ph idx="1"/>
          </p:nvPr>
        </p:nvSpPr>
        <p:spPr>
          <a:xfrm>
            <a:off x="2057401" y="1524000"/>
            <a:ext cx="8334374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>
                <a:sym typeface="宋体" panose="02010600030101010101" pitchFamily="2" charset="-122"/>
              </a:rPr>
              <a:t>practice 5.1-3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zh-CN" altLang="en-US" sz="2000"/>
              <a:t>确定所有Web页上的关系</a:t>
            </a:r>
            <a:r>
              <a:rPr lang="en-US" altLang="zh-CN" sz="2000"/>
              <a:t>R</a:t>
            </a:r>
            <a:r>
              <a:rPr lang="zh-CN" altLang="en-US" sz="2000"/>
              <a:t>是否为自反的、对称的、反对称的和传递的，其中</a:t>
            </a:r>
            <a:r>
              <a:rPr lang="en-US" altLang="zh-CN" sz="2000"/>
              <a:t>(a,b)∈R</a:t>
            </a:r>
            <a:r>
              <a:rPr lang="zh-CN" altLang="en-US" sz="2000"/>
              <a:t>只，且仅当</a:t>
            </a:r>
            <a:endParaRPr lang="zh-CN" altLang="en-US" sz="2000"/>
          </a:p>
          <a:p>
            <a:pPr marL="0" indent="0" eaLnBrk="1" hangingPunct="1">
              <a:buNone/>
            </a:pPr>
            <a:r>
              <a:rPr lang="zh-CN" altLang="en-US" sz="2000"/>
              <a:t>a）每个访问Web页a的人也访问了 Web页</a:t>
            </a:r>
            <a:r>
              <a:rPr lang="en-US" altLang="zh-CN" sz="2000"/>
              <a:t>b</a:t>
            </a:r>
            <a:r>
              <a:rPr lang="zh-CN" altLang="en-US" sz="2000"/>
              <a:t>。</a:t>
            </a:r>
            <a:endParaRPr lang="zh-CN" altLang="en-US" sz="2000"/>
          </a:p>
          <a:p>
            <a:pPr marL="0" indent="0" eaLnBrk="1" hangingPunct="1">
              <a:buNone/>
            </a:pPr>
            <a:br>
              <a:rPr lang="zh-CN" altLang="en-US" sz="2000"/>
            </a:br>
            <a:r>
              <a:rPr lang="zh-CN" altLang="en-US" sz="2000"/>
              <a:t>b）在</a:t>
            </a:r>
            <a:r>
              <a:rPr lang="en-US" altLang="zh-CN" sz="2000"/>
              <a:t>Web</a:t>
            </a:r>
            <a:r>
              <a:rPr lang="zh-CN" altLang="en-US" sz="2000"/>
              <a:t>页</a:t>
            </a:r>
            <a:r>
              <a:rPr lang="en-US" altLang="zh-CN" sz="2000"/>
              <a:t>a</a:t>
            </a:r>
            <a:r>
              <a:rPr lang="zh-CN" altLang="en-US" sz="2000"/>
              <a:t>和</a:t>
            </a:r>
            <a:r>
              <a:rPr lang="en-US" altLang="zh-CN" sz="2000"/>
              <a:t>b</a:t>
            </a:r>
            <a:r>
              <a:rPr lang="zh-CN" altLang="en-US" sz="2000"/>
              <a:t>上没有公共链接。</a:t>
            </a:r>
            <a:endParaRPr lang="zh-CN" altLang="en-US" sz="2000"/>
          </a:p>
          <a:p>
            <a:pPr marL="0" indent="0" eaLnBrk="1" hangingPunct="1">
              <a:buNone/>
            </a:pPr>
            <a:endParaRPr lang="zh-CN" altLang="en-US" sz="2000"/>
          </a:p>
          <a:p>
            <a:pPr marL="0" indent="0" eaLnBrk="1" hangingPunct="1">
              <a:buNone/>
            </a:pPr>
            <a:r>
              <a:rPr lang="zh-CN" altLang="en-US" sz="2000"/>
              <a:t>c）在Web页a和</a:t>
            </a:r>
            <a:r>
              <a:rPr lang="en-US" altLang="zh-CN" sz="2000"/>
              <a:t>b</a:t>
            </a:r>
            <a:r>
              <a:rPr lang="zh-CN" altLang="en-US" sz="2000"/>
              <a:t>上至少有一条公共链接。</a:t>
            </a:r>
            <a:endParaRPr lang="zh-CN" altLang="en-US" sz="2000"/>
          </a:p>
          <a:p>
            <a:pPr marL="0" indent="0" eaLnBrk="1" hangingPunct="1">
              <a:buNone/>
            </a:pPr>
            <a:endParaRPr lang="zh-CN" altLang="en-US" sz="2000"/>
          </a:p>
          <a:p>
            <a:pPr marL="0" indent="0" eaLnBrk="1" hangingPunct="1">
              <a:buNone/>
            </a:pPr>
            <a:r>
              <a:rPr lang="zh-CN" altLang="en-US" sz="2000"/>
              <a:t>d）存在一个Web页包含了到Web页a和Web页</a:t>
            </a:r>
            <a:r>
              <a:rPr lang="en-US" altLang="zh-CN" sz="2000"/>
              <a:t>b</a:t>
            </a:r>
            <a:r>
              <a:rPr lang="zh-CN" altLang="en-US" sz="2000"/>
              <a:t>的链接。</a:t>
            </a:r>
            <a:endParaRPr lang="zh-CN" altLang="en-US"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992775" y="1458809"/>
                <a:ext cx="79248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400" dirty="0"/>
                  <a:t>自反性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  <a:defRPr/>
                </a:pP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400" dirty="0"/>
                  <a:t>对称性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  <a:defRPr/>
                </a:pP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400" dirty="0"/>
                  <a:t>反对称性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</m:d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begChr m:val=""/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d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  <a:defRPr/>
                </a:pP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400" dirty="0"/>
                  <a:t>不是反对称性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"/>
                        <m:end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[ 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</m:d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begChr m:val=""/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d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  <a:defRPr/>
                </a:pP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400" dirty="0"/>
                  <a:t>传递性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775" y="1458809"/>
                <a:ext cx="7924800" cy="3416320"/>
              </a:xfrm>
              <a:prstGeom prst="rect">
                <a:avLst/>
              </a:prstGeom>
              <a:blipFill rotWithShape="1">
                <a:blip r:embed="rId1"/>
                <a:stretch>
                  <a:fillRect l="-2" t="-6" r="2" b="-2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定义回顾</a:t>
            </a:r>
            <a:endParaRPr lang="zh-CN" altLang="en-US" dirty="0"/>
          </a:p>
        </p:txBody>
      </p:sp>
      <p:graphicFrame>
        <p:nvGraphicFramePr>
          <p:cNvPr id="10" name="对象 1"/>
          <p:cNvGraphicFramePr>
            <a:graphicFrameLocks noGrp="1" noChangeAspect="1"/>
          </p:cNvGraphicFramePr>
          <p:nvPr>
            <p:ph idx="1"/>
          </p:nvPr>
        </p:nvGraphicFramePr>
        <p:xfrm>
          <a:off x="2257427" y="5417702"/>
          <a:ext cx="8024731" cy="63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6" name="Equation" r:id="rId2" imgW="73152000" imgH="5486400" progId="Equation.DSMT4">
                  <p:embed/>
                </p:oleObj>
              </mc:Choice>
              <mc:Fallback>
                <p:oleObj name="Equation" r:id="rId2" imgW="73152000" imgH="54864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7" y="5417702"/>
                        <a:ext cx="8024731" cy="633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69" name="内容占位符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162175" y="908050"/>
                <a:ext cx="8229600" cy="5545138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000" dirty="0">
                    <a:sym typeface="宋体" panose="02010600030101010101" pitchFamily="2" charset="-122"/>
                  </a:rPr>
                  <a:t>practice 5.1-3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确定所有Web页上的关系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是否为自反的、对称的、反对称的和传递的，其中</a:t>
                </a:r>
                <a:r>
                  <a:rPr lang="en-US" altLang="zh-CN" sz="2000" dirty="0"/>
                  <a:t>(</a:t>
                </a:r>
                <a:r>
                  <a:rPr lang="en-US" altLang="zh-CN" sz="2000" dirty="0" err="1"/>
                  <a:t>a,b</a:t>
                </a:r>
                <a:r>
                  <a:rPr lang="en-US" altLang="zh-CN" sz="2000" dirty="0"/>
                  <a:t>)∈R</a:t>
                </a:r>
                <a:r>
                  <a:rPr lang="zh-CN" altLang="en-US" sz="2000" dirty="0"/>
                  <a:t>只，且仅当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a）每个访问Web页a的人也访问了 Web页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。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1  </a:t>
                </a:r>
                <a:r>
                  <a:rPr lang="zh-CN" altLang="en-US" sz="2000" b="1" dirty="0"/>
                  <a:t>讨论自反性</a:t>
                </a:r>
                <a:r>
                  <a:rPr lang="en-US" altLang="zh-CN" sz="2000" b="1" dirty="0"/>
                  <a:t>. </a:t>
                </a:r>
                <a:endParaRPr lang="en-US" altLang="zh-CN" sz="2000" b="1" dirty="0"/>
              </a:p>
              <a:p>
                <a:pPr lvl="0">
                  <a:defRPr/>
                </a:pPr>
                <a:r>
                  <a:rPr lang="en-US" altLang="zh-CN" sz="2000" kern="1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→∀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000" kern="1200" dirty="0">
                    <a:solidFill>
                      <a:srgbClr val="000000"/>
                    </a:solidFill>
                  </a:rPr>
                  <a:t>永真式</a:t>
                </a:r>
                <a:r>
                  <a:rPr lang="en-US" altLang="zh-CN" sz="2000" kern="120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2000" kern="1200" dirty="0">
                    <a:solidFill>
                      <a:srgbClr val="000000"/>
                    </a:solidFill>
                  </a:rPr>
                  <a:t>所以有自反性。</a:t>
                </a:r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lvl="0">
                  <a:defRPr/>
                </a:pPr>
                <a:endParaRPr lang="en-US" altLang="zh-CN" sz="2000" b="1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2.</a:t>
                </a:r>
                <a:r>
                  <a:rPr lang="zh-CN" altLang="en-US" sz="2000" b="1" dirty="0"/>
                  <a:t>讨论对称性  </a:t>
                </a:r>
                <a:endParaRPr lang="en-US" altLang="zh-CN" sz="2000" b="1" dirty="0"/>
              </a:p>
              <a:p>
                <a:pPr marL="0" indent="0" eaLnBrk="1" hangingPunct="1">
                  <a:buNone/>
                </a:pPr>
                <a:r>
                  <a:rPr lang="zh-CN" altLang="en-US" sz="2000" kern="12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[∀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)→∀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)]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教学在线的离散数学课件页面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b=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教学在线登录页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马云可以访问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b,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但不能访问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a.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所以不是对称的</a:t>
                </a:r>
                <a:br>
                  <a:rPr lang="zh-CN" altLang="en-US" sz="2000" b="1" dirty="0"/>
                </a:br>
                <a:br>
                  <a:rPr lang="zh-CN" altLang="en-US" sz="2000" dirty="0"/>
                </a:br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169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2175" y="908050"/>
                <a:ext cx="8229600" cy="5545138"/>
              </a:xfrm>
              <a:blipFill rotWithShape="1">
                <a:blip r:embed="rId1"/>
                <a:stretch>
                  <a:fillRect b="-2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86103" y="2420941"/>
          <a:ext cx="55149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" name="Equation" r:id="rId2" imgW="2222500" imgH="203200" progId="Equation.DSMT4">
                  <p:embed/>
                </p:oleObj>
              </mc:Choice>
              <mc:Fallback>
                <p:oleObj name="Equation" r:id="rId2" imgW="2222500" imgH="203200" progId="Equation.DSMT4">
                  <p:embed/>
                  <p:pic>
                    <p:nvPicPr>
                      <p:cNvPr id="0" name="图片 4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3" y="2420941"/>
                        <a:ext cx="55149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69" name="内容占位符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162174" y="908050"/>
                <a:ext cx="8429626" cy="5568950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000" dirty="0">
                    <a:sym typeface="宋体" panose="02010600030101010101" pitchFamily="2" charset="-122"/>
                  </a:rPr>
                  <a:t>practice 5.1-3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确定所有Web页上的关系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是否为自反的、对称的、反对称的和传递的，其中</a:t>
                </a:r>
                <a:r>
                  <a:rPr lang="en-US" altLang="zh-CN" sz="2000" dirty="0"/>
                  <a:t>(</a:t>
                </a:r>
                <a:r>
                  <a:rPr lang="en-US" altLang="zh-CN" sz="2000" dirty="0" err="1"/>
                  <a:t>a,b</a:t>
                </a:r>
                <a:r>
                  <a:rPr lang="en-US" altLang="zh-CN" sz="2000" dirty="0"/>
                  <a:t>)∈R</a:t>
                </a:r>
                <a:r>
                  <a:rPr lang="zh-CN" altLang="en-US" sz="2000" dirty="0"/>
                  <a:t>只，且仅当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a）每个访问Web页a的人也访问了 Web页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。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3.</a:t>
                </a:r>
                <a:r>
                  <a:rPr lang="zh-CN" altLang="en-US" sz="2000" b="1" dirty="0"/>
                  <a:t>讨论反对称性</a:t>
                </a:r>
                <a:r>
                  <a:rPr lang="en-US" altLang="zh-CN" sz="2000" b="1" dirty="0"/>
                  <a:t>. </a:t>
                </a:r>
                <a:endParaRPr lang="en-US" altLang="zh-CN" sz="2000" b="1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∀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∀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d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d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altLang="zh-CN" sz="2000" b="1" dirty="0"/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r>
                      <a:rPr lang="en-US" altLang="zh-CN" sz="2000" b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begChr m:val=""/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r>
                      <a:rPr lang="en-US" altLang="zh-CN" sz="20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→∃ 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∧¬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∧¬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kern="1200" dirty="0">
                    <a:solidFill>
                      <a:srgbClr val="000000"/>
                    </a:solidFill>
                  </a:rPr>
                  <a:t>]</a:t>
                </a:r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marL="0" indent="0" eaLnBrk="1" hangingPunct="1">
                  <a:buNone/>
                </a:pPr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zh-CN" altLang="en-US" sz="2000" kern="1200" dirty="0">
                    <a:solidFill>
                      <a:srgbClr val="000000"/>
                    </a:solidFill>
                  </a:rPr>
                  <a:t>不是反对称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[ 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</m:d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begChr m:val=""/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d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=∃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kern="1200" dirty="0">
                    <a:solidFill>
                      <a:srgbClr val="000000"/>
                    </a:solidFill>
                  </a:rPr>
                  <a:t>]</a:t>
                </a:r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黑客构造一个网址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点击该网址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弹出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a, b 2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个网页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.  ab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被同时访问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169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2174" y="908050"/>
                <a:ext cx="8429626" cy="5568950"/>
              </a:xfrm>
              <a:blipFill rotWithShape="1">
                <a:blip r:embed="rId1"/>
                <a:stretch>
                  <a:fillRect l="-8" b="-8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86103" y="2420941"/>
          <a:ext cx="55149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9" name="Equation" r:id="rId2" imgW="2222500" imgH="203200" progId="Equation.DSMT4">
                  <p:embed/>
                </p:oleObj>
              </mc:Choice>
              <mc:Fallback>
                <p:oleObj name="Equation" r:id="rId2" imgW="2222500" imgH="203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3" y="2420941"/>
                        <a:ext cx="55149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内容占位符 4"/>
          <p:cNvSpPr>
            <a:spLocks noGrp="1" noChangeArrowheads="1"/>
          </p:cNvSpPr>
          <p:nvPr>
            <p:ph idx="1"/>
          </p:nvPr>
        </p:nvSpPr>
        <p:spPr>
          <a:xfrm>
            <a:off x="2162174" y="908050"/>
            <a:ext cx="8429626" cy="55689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 dirty="0">
                <a:sym typeface="宋体" panose="02010600030101010101" pitchFamily="2" charset="-122"/>
              </a:rPr>
              <a:t>practice 5.1-3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en-US" sz="2000" dirty="0"/>
              <a:t>确定所有Web页上的关系</a:t>
            </a:r>
            <a:r>
              <a:rPr lang="en-US" altLang="zh-CN" sz="2000" dirty="0"/>
              <a:t>R</a:t>
            </a:r>
            <a:r>
              <a:rPr lang="zh-CN" altLang="en-US" sz="2000" dirty="0"/>
              <a:t>是否为自反的、对称的、反对称的和传递的，其中</a:t>
            </a:r>
            <a:r>
              <a:rPr lang="en-US" altLang="zh-CN" sz="2000" dirty="0"/>
              <a:t>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)∈R</a:t>
            </a:r>
            <a:r>
              <a:rPr lang="zh-CN" altLang="en-US" sz="2000" dirty="0"/>
              <a:t>只，且仅当</a:t>
            </a:r>
            <a:endParaRPr lang="zh-CN" altLang="en-US" sz="2000" dirty="0"/>
          </a:p>
          <a:p>
            <a:pPr marL="0" indent="0" eaLnBrk="1" hangingPunct="1">
              <a:buNone/>
            </a:pPr>
            <a:r>
              <a:rPr lang="zh-CN" altLang="en-US" sz="2000" dirty="0"/>
              <a:t>a）每个访问Web页a的人也访问了 Web页</a:t>
            </a:r>
            <a:r>
              <a:rPr lang="en-US" altLang="zh-CN" sz="2000" dirty="0"/>
              <a:t>b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lvl="0">
              <a:buClr>
                <a:srgbClr val="9999FF"/>
              </a:buClr>
              <a:defRPr/>
            </a:pPr>
            <a:endParaRPr lang="en-US" altLang="zh-CN" sz="2000" b="1" dirty="0"/>
          </a:p>
          <a:p>
            <a:pPr marL="0" indent="0" eaLnBrk="1" hangingPunct="1">
              <a:buNone/>
            </a:pPr>
            <a:r>
              <a:rPr lang="en-US" altLang="zh-CN" sz="2000" b="1" dirty="0"/>
              <a:t>4.</a:t>
            </a:r>
            <a:r>
              <a:rPr lang="zh-CN" altLang="en-US" sz="2000" b="1" dirty="0"/>
              <a:t>讨论传递性  </a:t>
            </a:r>
            <a:endParaRPr lang="en-US" altLang="zh-CN" sz="2000" b="1" dirty="0"/>
          </a:p>
          <a:p>
            <a:pPr marL="0" indent="0">
              <a:buNone/>
              <a:defRPr/>
            </a:pPr>
            <a:endParaRPr lang="en-US" altLang="zh-CN" sz="28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假言三段论，访问网页</a:t>
            </a:r>
            <a:r>
              <a:rPr lang="en-US" altLang="zh-CN" sz="2000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必然访问网页</a:t>
            </a:r>
            <a:r>
              <a:rPr lang="en-US" altLang="zh-CN" sz="2000" dirty="0">
                <a:solidFill>
                  <a:srgbClr val="000000"/>
                </a:solidFill>
              </a:rPr>
              <a:t>b</a:t>
            </a:r>
            <a:r>
              <a:rPr lang="zh-CN" altLang="en-US" sz="2000" dirty="0">
                <a:solidFill>
                  <a:srgbClr val="000000"/>
                </a:solidFill>
              </a:rPr>
              <a:t>，访问网页</a:t>
            </a:r>
            <a:r>
              <a:rPr lang="en-US" altLang="zh-CN" sz="2000" dirty="0">
                <a:solidFill>
                  <a:srgbClr val="000000"/>
                </a:solidFill>
              </a:rPr>
              <a:t>b</a:t>
            </a:r>
            <a:r>
              <a:rPr lang="zh-CN" altLang="en-US" sz="2000" dirty="0">
                <a:solidFill>
                  <a:srgbClr val="000000"/>
                </a:solidFill>
              </a:rPr>
              <a:t>同时也会访问网页</a:t>
            </a:r>
            <a:r>
              <a:rPr lang="en-US" altLang="zh-CN" sz="2000" dirty="0">
                <a:solidFill>
                  <a:srgbClr val="000000"/>
                </a:solidFill>
              </a:rPr>
              <a:t>c</a:t>
            </a:r>
            <a:r>
              <a:rPr lang="zh-CN" altLang="en-US" sz="2000" dirty="0">
                <a:solidFill>
                  <a:srgbClr val="000000"/>
                </a:solidFill>
              </a:rPr>
              <a:t>，所以访问网页</a:t>
            </a:r>
            <a:r>
              <a:rPr lang="en-US" altLang="zh-CN" sz="2000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一定会访问网页</a:t>
            </a:r>
            <a:r>
              <a:rPr lang="en-US" altLang="zh-CN" sz="2000" dirty="0">
                <a:solidFill>
                  <a:srgbClr val="000000"/>
                </a:solidFill>
              </a:rPr>
              <a:t>c,</a:t>
            </a:r>
            <a:r>
              <a:rPr lang="zh-CN" altLang="en-US" sz="2000" dirty="0">
                <a:solidFill>
                  <a:srgbClr val="000000"/>
                </a:solidFill>
              </a:rPr>
              <a:t>所以有传递性</a:t>
            </a:r>
            <a:br>
              <a:rPr lang="zh-CN" altLang="en-US" sz="2000" b="1" dirty="0"/>
            </a:br>
            <a:br>
              <a:rPr lang="zh-CN" altLang="en-US" sz="2000" dirty="0"/>
            </a:br>
            <a:r>
              <a:rPr lang="en-US" altLang="zh-CN" sz="2000" dirty="0"/>
              <a:t> </a:t>
            </a:r>
            <a:endParaRPr lang="zh-CN" altLang="en-US" sz="20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86103" y="2420941"/>
          <a:ext cx="55149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7" name="Equation" r:id="rId1" imgW="2222500" imgH="203200" progId="Equation.DSMT4">
                  <p:embed/>
                </p:oleObj>
              </mc:Choice>
              <mc:Fallback>
                <p:oleObj name="Equation" r:id="rId1" imgW="2222500" imgH="203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3" y="2420941"/>
                        <a:ext cx="55149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590800" y="5365402"/>
                <a:ext cx="7315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((∀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))∧(∀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→(∀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365402"/>
                <a:ext cx="7315200" cy="707886"/>
              </a:xfrm>
              <a:prstGeom prst="rect">
                <a:avLst/>
              </a:prstGeom>
              <a:blipFill rotWithShape="1">
                <a:blip r:embed="rId3"/>
                <a:stretch>
                  <a:fillRect t="-41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69" name="内容占位符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162175" y="908050"/>
                <a:ext cx="8229600" cy="5545138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000" dirty="0">
                    <a:sym typeface="宋体" panose="02010600030101010101" pitchFamily="2" charset="-122"/>
                  </a:rPr>
                  <a:t>practice 5.1-3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确定所有Web页上的关系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是否为自反的、对称的、反对称的和传递的，其中</a:t>
                </a:r>
                <a:r>
                  <a:rPr lang="en-US" altLang="zh-CN" sz="2000" dirty="0"/>
                  <a:t>(</a:t>
                </a:r>
                <a:r>
                  <a:rPr lang="en-US" altLang="zh-CN" sz="2000" dirty="0" err="1"/>
                  <a:t>a,b</a:t>
                </a:r>
                <a:r>
                  <a:rPr lang="en-US" altLang="zh-CN" sz="2000" dirty="0"/>
                  <a:t>)∈R</a:t>
                </a:r>
                <a:r>
                  <a:rPr lang="zh-CN" altLang="en-US" sz="2000" dirty="0"/>
                  <a:t>只，且仅当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b）在</a:t>
                </a:r>
                <a:r>
                  <a:rPr lang="en-US" altLang="zh-CN" sz="2000" dirty="0"/>
                  <a:t>Web</a:t>
                </a:r>
                <a:r>
                  <a:rPr lang="zh-CN" altLang="en-US" sz="2000" dirty="0"/>
                  <a:t>页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上没有公共链接。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1.</a:t>
                </a:r>
                <a:r>
                  <a:rPr lang="zh-CN" altLang="en-US" sz="2000" b="1" dirty="0"/>
                  <a:t>讨论自反性</a:t>
                </a:r>
                <a:r>
                  <a:rPr lang="en-US" altLang="zh-CN" sz="2000" b="1" dirty="0"/>
                  <a:t>. </a:t>
                </a:r>
                <a:endParaRPr lang="en-US" altLang="zh-CN" sz="2000" b="1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=∅)</m:t>
                      </m:r>
                    </m:oMath>
                  </m:oMathPara>
                </a14:m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 a=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华工主页。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有链接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和网页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共同链接不为空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.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所以不是自反的</a:t>
                </a:r>
                <a:endParaRPr lang="en-US" altLang="zh-CN" sz="2000" b="1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2.</a:t>
                </a:r>
                <a:r>
                  <a:rPr lang="zh-CN" altLang="en-US" sz="2000" b="1" dirty="0"/>
                  <a:t>讨论对称性  </a:t>
                </a:r>
                <a:endParaRPr lang="en-US" altLang="zh-CN" sz="2000" b="1" dirty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=∅)→(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=∅))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交运算左右顺序可以互换，所以可写为</a:t>
                </a:r>
                <a14:m>
                  <m:oMath xmlns:m="http://schemas.openxmlformats.org/officeDocument/2006/math"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=∅)→(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=∅))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其为永真式，有对称性。</a:t>
                </a:r>
                <a:br>
                  <a:rPr lang="zh-CN" altLang="en-US" sz="2000" dirty="0"/>
                </a:br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169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2175" y="908050"/>
                <a:ext cx="8229600" cy="5545138"/>
              </a:xfrm>
              <a:blipFill rotWithShape="1">
                <a:blip r:embed="rId1"/>
                <a:stretch>
                  <a:fillRect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124201" y="2438401"/>
          <a:ext cx="4648200" cy="51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" name="Equation" r:id="rId2" imgW="5186045" imgH="577850" progId="Equation.DSMT4">
                  <p:embed/>
                </p:oleObj>
              </mc:Choice>
              <mc:Fallback>
                <p:oleObj name="Equation" r:id="rId2" imgW="5186045" imgH="57785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4201" y="2438401"/>
                        <a:ext cx="4648200" cy="51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69" name="内容占位符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162175" y="908050"/>
                <a:ext cx="8429625" cy="5568950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000" dirty="0">
                    <a:sym typeface="宋体" panose="02010600030101010101" pitchFamily="2" charset="-122"/>
                  </a:rPr>
                  <a:t>practice 5.1-3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确定所有Web页上的关系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是否为自反的、对称的、反对称的和传递的，其中</a:t>
                </a:r>
                <a:r>
                  <a:rPr lang="en-US" altLang="zh-CN" sz="2000" dirty="0"/>
                  <a:t>(</a:t>
                </a:r>
                <a:r>
                  <a:rPr lang="en-US" altLang="zh-CN" sz="2000" dirty="0" err="1"/>
                  <a:t>a,b</a:t>
                </a:r>
                <a:r>
                  <a:rPr lang="en-US" altLang="zh-CN" sz="2000" dirty="0"/>
                  <a:t>)∈R</a:t>
                </a:r>
                <a:r>
                  <a:rPr lang="zh-CN" altLang="en-US" sz="2000" dirty="0"/>
                  <a:t>只，且仅当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b）在</a:t>
                </a:r>
                <a:r>
                  <a:rPr lang="en-US" altLang="zh-CN" sz="2000" dirty="0"/>
                  <a:t>Web</a:t>
                </a:r>
                <a:r>
                  <a:rPr lang="zh-CN" altLang="en-US" sz="2000" dirty="0"/>
                  <a:t>页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上没有公共链接。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zh-CN" altLang="en-US" sz="2000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3.</a:t>
                </a:r>
                <a:r>
                  <a:rPr lang="zh-CN" altLang="en-US" sz="2000" b="1" dirty="0"/>
                  <a:t>讨论反对称性</a:t>
                </a:r>
                <a:r>
                  <a:rPr lang="en-US" altLang="zh-CN" sz="2000" b="1" dirty="0"/>
                  <a:t>. </a:t>
                </a:r>
                <a:endParaRPr lang="en-US" altLang="zh-CN" sz="2000" b="1" dirty="0"/>
              </a:p>
              <a:p>
                <a:pPr marL="0" indent="0" eaLnBrk="1" hangingPunct="1">
                  <a:spcBef>
                    <a:spcPct val="0"/>
                  </a:spcBef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≠∅)</m:t>
                      </m:r>
                    </m:oMath>
                  </m:oMathPara>
                </a14:m>
                <a:endParaRPr lang="en-US" altLang="zh-CN" sz="2000" kern="12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 a=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同学做的没有链接的网页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b=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同学做的没有链接的另一个网页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b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之间没有链接，交集为空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.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所以不是反对称的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.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endParaRPr lang="en-US" altLang="zh-CN" sz="2000" b="1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4.</a:t>
                </a:r>
                <a:r>
                  <a:rPr lang="zh-CN" altLang="en-US" sz="2000" b="1" dirty="0"/>
                  <a:t>讨论传递性  </a:t>
                </a:r>
                <a:endParaRPr lang="en-US" altLang="zh-CN" sz="2000" b="1" dirty="0"/>
              </a:p>
              <a:p>
                <a:pPr marL="0" indent="0" eaLnBrk="1" hangingPunct="1">
                  <a:spcBef>
                    <a:spcPct val="0"/>
                  </a:spcBef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=∅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=∅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=∅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kern="12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 a=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软件学院主页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b=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哈佛大学主页，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c=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计算机学院主页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br>
                  <a:rPr lang="zh-CN" altLang="en-US" sz="2000" dirty="0"/>
                </a:br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169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2175" y="908050"/>
                <a:ext cx="8429625" cy="5568950"/>
              </a:xfrm>
              <a:blipFill rotWithShape="1">
                <a:blip r:embed="rId1"/>
                <a:stretch>
                  <a:fillRect b="-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971801" y="2438401"/>
          <a:ext cx="4800600" cy="533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4" name="Equation" r:id="rId2" imgW="5186045" imgH="577850" progId="Equation.DSMT4">
                  <p:embed/>
                </p:oleObj>
              </mc:Choice>
              <mc:Fallback>
                <p:oleObj name="Equation" r:id="rId2" imgW="5186045" imgH="57785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71801" y="2438401"/>
                        <a:ext cx="4800600" cy="533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670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5" name="Equation" r:id="rId4" imgW="2743200" imgH="4267200" progId="Equation.DSMT4">
                  <p:embed/>
                </p:oleObj>
              </mc:Choice>
              <mc:Fallback>
                <p:oleObj name="Equation" r:id="rId4" imgW="2743200" imgH="42672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70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69" name="内容占位符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162175" y="908050"/>
                <a:ext cx="8229600" cy="5545138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000" dirty="0">
                    <a:sym typeface="宋体" panose="02010600030101010101" pitchFamily="2" charset="-122"/>
                  </a:rPr>
                  <a:t>practice 5.1-3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确定所有Web页上的关系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是否为自反的、对称的、反对称的和传递的，其中</a:t>
                </a:r>
                <a:r>
                  <a:rPr lang="en-US" altLang="zh-CN" sz="2000" dirty="0"/>
                  <a:t>(</a:t>
                </a:r>
                <a:r>
                  <a:rPr lang="en-US" altLang="zh-CN" sz="2000" dirty="0" err="1"/>
                  <a:t>a,b</a:t>
                </a:r>
                <a:r>
                  <a:rPr lang="en-US" altLang="zh-CN" sz="2000" dirty="0"/>
                  <a:t>)∈R</a:t>
                </a:r>
                <a:r>
                  <a:rPr lang="zh-CN" altLang="en-US" sz="2000" dirty="0"/>
                  <a:t>只，且仅当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c）在Web页a和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上至少有一条公共链接。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1.</a:t>
                </a:r>
                <a:r>
                  <a:rPr lang="zh-CN" altLang="en-US" sz="2000" b="1" dirty="0"/>
                  <a:t>讨论自反性</a:t>
                </a:r>
                <a:r>
                  <a:rPr lang="en-US" altLang="zh-CN" sz="2000" b="1" dirty="0"/>
                  <a:t>. </a:t>
                </a:r>
                <a:endParaRPr lang="en-US" altLang="zh-CN" sz="2000" b="1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≠∅)</m:t>
                      </m:r>
                    </m:oMath>
                  </m:oMathPara>
                </a14:m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lvl="0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a=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自己设计的没有链接的网页</a:t>
                </a:r>
                <a:endParaRPr lang="en-US" altLang="zh-CN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:r>
                  <a:rPr lang="en-US" altLang="zh-CN" sz="2000" kern="12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kern="1200" dirty="0">
                    <a:solidFill>
                      <a:srgbClr val="000000"/>
                    </a:solidFill>
                  </a:rPr>
                  <a:t>网页和</a:t>
                </a:r>
                <a:r>
                  <a:rPr lang="en-US" altLang="zh-CN" sz="2000" kern="12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kern="1200" dirty="0">
                    <a:solidFill>
                      <a:srgbClr val="000000"/>
                    </a:solidFill>
                  </a:rPr>
                  <a:t>网页都没有链接，其公共链接为空，所以不是自反的</a:t>
                </a:r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lvl="0">
                  <a:defRPr/>
                </a:pPr>
                <a:endParaRPr lang="en-US" altLang="zh-CN" sz="2000" b="1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2.</a:t>
                </a:r>
                <a:r>
                  <a:rPr lang="zh-CN" altLang="en-US" sz="2000" b="1" dirty="0"/>
                  <a:t>讨论对称性  </a:t>
                </a:r>
                <a:endParaRPr lang="en-US" altLang="zh-CN" sz="2000" b="1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≠∅)→(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≠∅))</m:t>
                      </m:r>
                    </m:oMath>
                  </m:oMathPara>
                </a14:m>
                <a:endParaRPr lang="en-US" altLang="zh-CN" sz="28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其为永真式，有对称性。</a:t>
                </a:r>
                <a:endParaRPr lang="zh-CN" alt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:br>
                  <a:rPr lang="zh-CN" altLang="en-US" sz="2000" b="1" dirty="0"/>
                </a:br>
                <a:br>
                  <a:rPr lang="zh-CN" altLang="en-US" sz="2000" dirty="0"/>
                </a:br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169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2175" y="908050"/>
                <a:ext cx="8229600" cy="5545138"/>
              </a:xfrm>
              <a:blipFill rotWithShape="1">
                <a:blip r:embed="rId1"/>
                <a:stretch>
                  <a:fillRect b="-6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429000" y="2362200"/>
          <a:ext cx="479221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9" name="Equation" r:id="rId2" imgW="4537075" imgH="506095" progId="Equation.DSMT4">
                  <p:embed/>
                </p:oleObj>
              </mc:Choice>
              <mc:Fallback>
                <p:oleObj name="Equation" r:id="rId2" imgW="4537075" imgH="506095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29000" y="2362200"/>
                        <a:ext cx="4792214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69" name="内容占位符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162175" y="908050"/>
                <a:ext cx="8429625" cy="5568950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000" dirty="0">
                    <a:sym typeface="宋体" panose="02010600030101010101" pitchFamily="2" charset="-122"/>
                  </a:rPr>
                  <a:t>practice 5.1-3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确定所有Web页上的关系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是否为自反的、对称的、反对称的和传递的，其中</a:t>
                </a:r>
                <a:r>
                  <a:rPr lang="en-US" altLang="zh-CN" sz="2000" dirty="0"/>
                  <a:t>(</a:t>
                </a:r>
                <a:r>
                  <a:rPr lang="en-US" altLang="zh-CN" sz="2000" dirty="0" err="1"/>
                  <a:t>a,b</a:t>
                </a:r>
                <a:r>
                  <a:rPr lang="en-US" altLang="zh-CN" sz="2000" dirty="0"/>
                  <a:t>)∈R</a:t>
                </a:r>
                <a:r>
                  <a:rPr lang="zh-CN" altLang="en-US" sz="2000" dirty="0"/>
                  <a:t>只，且仅当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c）在Web页a和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上至少有一条公共链接。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zh-CN" altLang="en-US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3.</a:t>
                </a:r>
                <a:r>
                  <a:rPr lang="zh-CN" altLang="en-US" sz="2000" b="1" dirty="0"/>
                  <a:t>讨论反对称性</a:t>
                </a:r>
                <a:r>
                  <a:rPr lang="en-US" altLang="zh-CN" sz="2000" b="1" dirty="0"/>
                  <a:t>. </a:t>
                </a:r>
                <a:endParaRPr lang="en-US" altLang="zh-CN" sz="2000" b="1" dirty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=∅)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 a=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教学在线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b=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教务系统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b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都有统一门户登录的链接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.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所以不是反对称的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.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endParaRPr lang="en-US" altLang="zh-CN" sz="2000" b="1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4.</a:t>
                </a:r>
                <a:r>
                  <a:rPr lang="zh-CN" altLang="en-US" sz="2000" b="1" dirty="0"/>
                  <a:t>讨论传递性  </a:t>
                </a:r>
                <a:endParaRPr lang="en-US" altLang="zh-CN" sz="2000" b="1" dirty="0"/>
              </a:p>
              <a:p>
                <a:pPr marL="0" indent="0" eaLnBrk="1" hangingPunct="1">
                  <a:spcBef>
                    <a:spcPct val="0"/>
                  </a:spcBef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 a=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统一门户网页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b=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教学在线网页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,c=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离散数学课件网页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 a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b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有公共链接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,b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c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有公共链接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但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和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c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之间没有公共链接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所以不是传递的</a:t>
                </a:r>
                <a:br>
                  <a:rPr lang="zh-CN" altLang="en-US" sz="2000" b="1" dirty="0"/>
                </a:br>
                <a:br>
                  <a:rPr lang="zh-CN" altLang="en-US" sz="2000" dirty="0"/>
                </a:br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169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2175" y="908050"/>
                <a:ext cx="8429625" cy="5568950"/>
              </a:xfrm>
              <a:blipFill rotWithShape="1">
                <a:blip r:embed="rId1"/>
                <a:stretch>
                  <a:fillRect b="-11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429001" y="2362201"/>
          <a:ext cx="45354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2" name="Equation" r:id="rId2" imgW="4537075" imgH="506095" progId="Equation.DSMT4">
                  <p:embed/>
                </p:oleObj>
              </mc:Choice>
              <mc:Fallback>
                <p:oleObj name="Equation" r:id="rId2" imgW="4537075" imgH="506095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29001" y="2362201"/>
                        <a:ext cx="4535487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69" name="内容占位符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162175" y="908050"/>
                <a:ext cx="8229600" cy="5545138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000" dirty="0">
                    <a:sym typeface="宋体" panose="02010600030101010101" pitchFamily="2" charset="-122"/>
                  </a:rPr>
                  <a:t>practice 5.1-3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确定所有Web页上的关系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是否为自反的、对称的、反对称的和传递的，其中</a:t>
                </a:r>
                <a:r>
                  <a:rPr lang="en-US" altLang="zh-CN" sz="2000" dirty="0"/>
                  <a:t>(</a:t>
                </a:r>
                <a:r>
                  <a:rPr lang="en-US" altLang="zh-CN" sz="2000" dirty="0" err="1"/>
                  <a:t>a,b</a:t>
                </a:r>
                <a:r>
                  <a:rPr lang="en-US" altLang="zh-CN" sz="2000" dirty="0"/>
                  <a:t>)∈R</a:t>
                </a:r>
                <a:r>
                  <a:rPr lang="zh-CN" altLang="en-US" sz="2000" dirty="0"/>
                  <a:t>只，且仅当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d）存在一个Web页包含了到Web页a和Web页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的链接。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1.</a:t>
                </a:r>
                <a:r>
                  <a:rPr lang="zh-CN" altLang="en-US" sz="2000" b="1" dirty="0"/>
                  <a:t>讨论自反性</a:t>
                </a:r>
                <a:r>
                  <a:rPr lang="en-US" altLang="zh-CN" sz="2000" b="1" dirty="0"/>
                  <a:t>. </a:t>
                </a:r>
                <a:endParaRPr lang="en-US" altLang="zh-CN" sz="2000" b="1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→∃</m:t>
                      </m:r>
                      <m:r>
                        <m:rPr>
                          <m:sty m:val="p"/>
                        </m:rP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r>
                  <a:rPr lang="en-US" altLang="zh-CN" sz="2000" kern="1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→∃</m:t>
                    </m:r>
                    <m:r>
                      <m:rPr>
                        <m:sty m:val="p"/>
                      </m:rPr>
                      <a:rPr lang="en-US" altLang="zh-CN" sz="20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 a=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同学设计的网页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没有任何网页有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的链接，所以不是自反的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endParaRPr lang="en-US" altLang="zh-CN" sz="2000" b="1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2.</a:t>
                </a:r>
                <a:r>
                  <a:rPr lang="zh-CN" altLang="en-US" sz="2000" b="1" dirty="0"/>
                  <a:t>讨论对称性  </a:t>
                </a:r>
                <a:endParaRPr lang="en-US" altLang="zh-CN" sz="2000" b="1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((∃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)→(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为永真式，有对称性</a:t>
                </a:r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7169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2175" y="908050"/>
                <a:ext cx="8229600" cy="5545138"/>
              </a:xfrm>
              <a:blipFill rotWithShape="1">
                <a:blip r:embed="rId1"/>
                <a:stretch>
                  <a:fillRect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276601" y="2362201"/>
          <a:ext cx="51990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8" name="Equation" r:id="rId2" imgW="5200015" imgH="506095" progId="Equation.DSMT4">
                  <p:embed/>
                </p:oleObj>
              </mc:Choice>
              <mc:Fallback>
                <p:oleObj name="Equation" r:id="rId2" imgW="5200015" imgH="506095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6601" y="2362201"/>
                        <a:ext cx="5199063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2" y="2057400"/>
            <a:ext cx="10052539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69" name="内容占位符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057400" y="1371600"/>
                <a:ext cx="9648826" cy="5111750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000" dirty="0">
                    <a:sym typeface="宋体" panose="02010600030101010101" pitchFamily="2" charset="-122"/>
                  </a:rPr>
                  <a:t>practice 5.1-3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确定所有Web页上的关系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是否为自反的、对称的、反对称的和传递的，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其中</a:t>
                </a:r>
                <a:r>
                  <a:rPr lang="en-US" altLang="zh-CN" sz="2000" dirty="0"/>
                  <a:t>(</a:t>
                </a:r>
                <a:r>
                  <a:rPr lang="en-US" altLang="zh-CN" sz="2000" dirty="0" err="1"/>
                  <a:t>a,b</a:t>
                </a:r>
                <a:r>
                  <a:rPr lang="en-US" altLang="zh-CN" sz="2000" dirty="0"/>
                  <a:t>)∈R</a:t>
                </a:r>
                <a:r>
                  <a:rPr lang="zh-CN" altLang="en-US" sz="2000" dirty="0"/>
                  <a:t>只，且仅当</a:t>
                </a:r>
                <a:endParaRPr lang="zh-CN" altLang="en-US" sz="2000" dirty="0"/>
              </a:p>
              <a:p>
                <a:pPr marL="0" indent="0" eaLnBrk="1" hangingPunct="1">
                  <a:buNone/>
                </a:pPr>
                <a:r>
                  <a:rPr lang="zh-CN" altLang="en-US" sz="2000" dirty="0"/>
                  <a:t>d）存在一个Web页包含了到Web页a和Web页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的链接。</a:t>
                </a: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en-US" altLang="zh-CN" sz="2000" dirty="0"/>
              </a:p>
              <a:p>
                <a:pPr marL="0" indent="0" eaLnBrk="1" hangingPunct="1">
                  <a:buNone/>
                </a:pPr>
                <a:endParaRPr lang="en-US" altLang="zh-CN" sz="800" dirty="0"/>
              </a:p>
              <a:p>
                <a:pPr marL="0" indent="0" eaLnBrk="1" hangingPunct="1">
                  <a:buNone/>
                </a:pPr>
                <a:r>
                  <a:rPr lang="en-US" altLang="zh-CN" sz="2000" b="1" dirty="0"/>
                  <a:t>3.</a:t>
                </a:r>
                <a:r>
                  <a:rPr lang="zh-CN" altLang="en-US" sz="2000" b="1" dirty="0"/>
                  <a:t>讨论反对称性</a:t>
                </a:r>
                <a:r>
                  <a:rPr lang="en-US" altLang="zh-CN" sz="2000" b="1" dirty="0"/>
                  <a:t>. </a:t>
                </a:r>
                <a:endParaRPr lang="en-US" altLang="zh-CN" sz="2000" b="1" dirty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→¬∃</m:t>
                      </m:r>
                      <m:r>
                        <a:rPr lang="en-US" altLang="zh-CN" sz="20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000" kern="12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</a:rPr>
                  <a:t>反例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 a=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离散数学课件网页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, b=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计算机组成课件网页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存在教学在线网页，同时包含了网页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a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和网页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b. 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所以不是反对称的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.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0">
                  <a:buClr>
                    <a:srgbClr val="9999FF"/>
                  </a:buClr>
                  <a:defRPr/>
                </a:pPr>
                <a:endParaRPr lang="en-US" altLang="zh-CN" sz="800" b="1" dirty="0"/>
              </a:p>
              <a:p>
                <a:pPr marL="0" indent="0" eaLnBrk="1" hangingPunct="1">
                  <a:buNone/>
                </a:pPr>
                <a:br>
                  <a:rPr lang="zh-CN" altLang="en-US" sz="2000" dirty="0"/>
                </a:br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7169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7400" y="1371600"/>
                <a:ext cx="9648826" cy="511175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048000" y="2819400"/>
          <a:ext cx="51990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3" name="Equation" r:id="rId2" imgW="5200015" imgH="506095" progId="Equation.DSMT4">
                  <p:embed/>
                </p:oleObj>
              </mc:Choice>
              <mc:Fallback>
                <p:oleObj name="Equation" r:id="rId2" imgW="5200015" imgH="506095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0" y="2819400"/>
                        <a:ext cx="5199063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内容占位符 4"/>
          <p:cNvSpPr>
            <a:spLocks noGrp="1" noChangeArrowheads="1"/>
          </p:cNvSpPr>
          <p:nvPr>
            <p:ph idx="1"/>
          </p:nvPr>
        </p:nvSpPr>
        <p:spPr>
          <a:xfrm>
            <a:off x="76200" y="1371600"/>
            <a:ext cx="11630026" cy="51117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 dirty="0">
                <a:sym typeface="宋体" panose="02010600030101010101" pitchFamily="2" charset="-122"/>
              </a:rPr>
              <a:t>practice 5.1-3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en-US" sz="2000" dirty="0"/>
              <a:t>确定所有Web页上的关系</a:t>
            </a:r>
            <a:r>
              <a:rPr lang="en-US" altLang="zh-CN" sz="2000" dirty="0"/>
              <a:t>R</a:t>
            </a:r>
            <a:r>
              <a:rPr lang="zh-CN" altLang="en-US" sz="2000" dirty="0"/>
              <a:t>是否为自反的、对称的、反对称的和传递的，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en-US" sz="2000" dirty="0"/>
              <a:t>其中</a:t>
            </a:r>
            <a:r>
              <a:rPr lang="en-US" altLang="zh-CN" sz="2000" dirty="0"/>
              <a:t>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)∈R</a:t>
            </a:r>
            <a:r>
              <a:rPr lang="zh-CN" altLang="en-US" sz="2000" dirty="0"/>
              <a:t>只，且仅当</a:t>
            </a:r>
            <a:endParaRPr lang="zh-CN" altLang="en-US" sz="2000" dirty="0"/>
          </a:p>
          <a:p>
            <a:pPr marL="0" indent="0" eaLnBrk="1" hangingPunct="1">
              <a:buNone/>
            </a:pPr>
            <a:r>
              <a:rPr lang="zh-CN" altLang="en-US" sz="2000" dirty="0"/>
              <a:t>d）存在一个Web页包含了到Web页a和Web页</a:t>
            </a:r>
            <a:r>
              <a:rPr lang="en-US" altLang="zh-CN" sz="2000" dirty="0"/>
              <a:t>b</a:t>
            </a:r>
            <a:r>
              <a:rPr lang="zh-CN" altLang="en-US" sz="2000" dirty="0"/>
              <a:t>的链接。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800" dirty="0"/>
          </a:p>
          <a:p>
            <a:pPr lvl="0">
              <a:buClr>
                <a:srgbClr val="9999FF"/>
              </a:buClr>
              <a:defRPr/>
            </a:pPr>
            <a:endParaRPr lang="en-US" altLang="zh-CN" sz="800" b="1" dirty="0"/>
          </a:p>
          <a:p>
            <a:pPr marL="0" indent="0" eaLnBrk="1" hangingPunct="1">
              <a:buNone/>
            </a:pPr>
            <a:r>
              <a:rPr lang="en-US" altLang="zh-CN" sz="2000" b="1" dirty="0"/>
              <a:t>4.</a:t>
            </a:r>
            <a:r>
              <a:rPr lang="zh-CN" altLang="en-US" sz="2000" b="1" dirty="0"/>
              <a:t>讨论传递性</a:t>
            </a:r>
            <a:endParaRPr lang="en-US" altLang="zh-CN" sz="2000" b="1" dirty="0"/>
          </a:p>
          <a:p>
            <a:pPr marL="0" indent="0" eaLnBrk="1" hangingPunct="1">
              <a:buNone/>
            </a:pPr>
            <a:r>
              <a:rPr lang="zh-CN" altLang="en-US" sz="2000" b="1" dirty="0"/>
              <a:t> </a:t>
            </a:r>
            <a:endParaRPr lang="en-US" altLang="zh-CN" sz="2000" b="1" dirty="0"/>
          </a:p>
          <a:p>
            <a:pPr>
              <a:defRPr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000000"/>
                </a:solidFill>
              </a:rPr>
              <a:t>反例</a:t>
            </a:r>
            <a:r>
              <a:rPr lang="en-US" altLang="zh-CN" sz="2000" dirty="0">
                <a:solidFill>
                  <a:srgbClr val="000000"/>
                </a:solidFill>
              </a:rPr>
              <a:t>,  a=</a:t>
            </a:r>
            <a:r>
              <a:rPr lang="zh-CN" altLang="en-US" sz="2000" dirty="0">
                <a:solidFill>
                  <a:srgbClr val="000000"/>
                </a:solidFill>
              </a:rPr>
              <a:t>同学</a:t>
            </a:r>
            <a:r>
              <a:rPr lang="en-US" altLang="zh-CN" sz="2000" dirty="0">
                <a:solidFill>
                  <a:srgbClr val="000000"/>
                </a:solidFill>
              </a:rPr>
              <a:t>a</a:t>
            </a:r>
            <a:r>
              <a:rPr lang="zh-CN" altLang="en-US" sz="2000" dirty="0">
                <a:solidFill>
                  <a:srgbClr val="000000"/>
                </a:solidFill>
              </a:rPr>
              <a:t>设计网页</a:t>
            </a:r>
            <a:r>
              <a:rPr lang="en-US" altLang="zh-CN" sz="2000" dirty="0">
                <a:solidFill>
                  <a:srgbClr val="000000"/>
                </a:solidFill>
              </a:rPr>
              <a:t>, b=</a:t>
            </a:r>
            <a:r>
              <a:rPr lang="zh-CN" altLang="en-US" sz="2000" dirty="0">
                <a:solidFill>
                  <a:srgbClr val="000000"/>
                </a:solidFill>
              </a:rPr>
              <a:t>同学</a:t>
            </a:r>
            <a:r>
              <a:rPr lang="en-US" altLang="zh-CN" sz="2000" dirty="0">
                <a:solidFill>
                  <a:srgbClr val="000000"/>
                </a:solidFill>
              </a:rPr>
              <a:t>b</a:t>
            </a:r>
            <a:r>
              <a:rPr lang="zh-CN" altLang="en-US" sz="2000" dirty="0">
                <a:solidFill>
                  <a:srgbClr val="000000"/>
                </a:solidFill>
              </a:rPr>
              <a:t>设计网页，</a:t>
            </a:r>
            <a:r>
              <a:rPr lang="en-US" altLang="zh-CN" sz="2000" dirty="0">
                <a:solidFill>
                  <a:srgbClr val="000000"/>
                </a:solidFill>
              </a:rPr>
              <a:t>c=</a:t>
            </a:r>
            <a:r>
              <a:rPr lang="zh-CN" altLang="en-US" sz="2000" dirty="0">
                <a:solidFill>
                  <a:srgbClr val="000000"/>
                </a:solidFill>
              </a:rPr>
              <a:t>同学</a:t>
            </a:r>
            <a:r>
              <a:rPr lang="en-US" altLang="zh-CN" sz="2000" dirty="0">
                <a:solidFill>
                  <a:srgbClr val="000000"/>
                </a:solidFill>
              </a:rPr>
              <a:t>c</a:t>
            </a:r>
            <a:r>
              <a:rPr lang="zh-CN" altLang="en-US" sz="2000" dirty="0">
                <a:solidFill>
                  <a:srgbClr val="000000"/>
                </a:solidFill>
              </a:rPr>
              <a:t>设计网页（三网页不同）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000000"/>
                </a:solidFill>
              </a:rPr>
              <a:t>班长的网页包含了</a:t>
            </a:r>
            <a:r>
              <a:rPr lang="en-US" altLang="zh-CN" sz="2000" dirty="0">
                <a:solidFill>
                  <a:srgbClr val="000000"/>
                </a:solidFill>
              </a:rPr>
              <a:t>ab</a:t>
            </a:r>
            <a:r>
              <a:rPr lang="zh-CN" altLang="en-US" sz="2000" dirty="0">
                <a:solidFill>
                  <a:srgbClr val="000000"/>
                </a:solidFill>
              </a:rPr>
              <a:t>的链接</a:t>
            </a:r>
            <a:r>
              <a:rPr lang="en-US" altLang="zh-CN" sz="2000" dirty="0">
                <a:solidFill>
                  <a:srgbClr val="000000"/>
                </a:solidFill>
              </a:rPr>
              <a:t>, </a:t>
            </a:r>
            <a:r>
              <a:rPr lang="zh-CN" altLang="en-US" sz="2000" dirty="0">
                <a:solidFill>
                  <a:srgbClr val="000000"/>
                </a:solidFill>
              </a:rPr>
              <a:t>副班长的网页包含了</a:t>
            </a:r>
            <a:r>
              <a:rPr lang="en-US" altLang="zh-CN" sz="2000" dirty="0" err="1">
                <a:solidFill>
                  <a:srgbClr val="000000"/>
                </a:solidFill>
              </a:rPr>
              <a:t>bc</a:t>
            </a:r>
            <a:r>
              <a:rPr lang="zh-CN" altLang="en-US" sz="2000" dirty="0">
                <a:solidFill>
                  <a:srgbClr val="000000"/>
                </a:solidFill>
              </a:rPr>
              <a:t>的链接</a:t>
            </a:r>
            <a:r>
              <a:rPr lang="en-US" altLang="zh-CN" sz="2000" dirty="0">
                <a:solidFill>
                  <a:srgbClr val="000000"/>
                </a:solidFill>
              </a:rPr>
              <a:t>, </a:t>
            </a:r>
            <a:r>
              <a:rPr lang="zh-CN" altLang="en-US" sz="2000" dirty="0">
                <a:solidFill>
                  <a:srgbClr val="000000"/>
                </a:solidFill>
              </a:rPr>
              <a:t>无人包含</a:t>
            </a:r>
            <a:r>
              <a:rPr lang="en-US" altLang="zh-CN" sz="2000" dirty="0">
                <a:solidFill>
                  <a:srgbClr val="000000"/>
                </a:solidFill>
              </a:rPr>
              <a:t>ac</a:t>
            </a:r>
            <a:r>
              <a:rPr lang="zh-CN" altLang="en-US" sz="2000" dirty="0">
                <a:solidFill>
                  <a:srgbClr val="000000"/>
                </a:solidFill>
              </a:rPr>
              <a:t>的连接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br>
              <a:rPr lang="zh-CN" altLang="en-US" sz="2000" dirty="0"/>
            </a:br>
            <a:r>
              <a:rPr lang="en-US" altLang="zh-CN" sz="2000" dirty="0"/>
              <a:t> </a:t>
            </a:r>
            <a:endParaRPr lang="zh-CN" altLang="en-US" sz="20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24200" y="2882388"/>
          <a:ext cx="51990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1" name="Equation" r:id="rId1" imgW="5200015" imgH="506095" progId="Equation.DSMT4">
                  <p:embed/>
                </p:oleObj>
              </mc:Choice>
              <mc:Fallback>
                <p:oleObj name="Equation" r:id="rId1" imgW="5200015" imgH="506095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24200" y="2882388"/>
                        <a:ext cx="5199063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960768" y="3505200"/>
                <a:ext cx="7183232" cy="809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ct val="20000"/>
                  </a:spcBef>
                  <a:buClr>
                    <a:srgbClr val="9999FF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𝑎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𝑏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𝑐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[∃</m:t>
                      </m:r>
                      <m:r>
                        <a:rPr lang="en-US" altLang="zh-CN" sz="20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0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CN" sz="20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∧∃</m:t>
                      </m:r>
                      <m:r>
                        <a:rPr lang="en-US" altLang="zh-CN" sz="20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0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 </m:t>
                          </m:r>
                          <m:r>
                            <a:rPr lang="en-US" altLang="zh-CN" sz="2000" i="1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𝐶</m:t>
                          </m:r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b</m:t>
                              </m:r>
                            </m:e>
                          </m:d>
                          <m:r>
                            <a:rPr lang="en-US" altLang="zh-CN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sz="2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,</m:t>
                              </m:r>
                              <m:r>
                                <a:rPr lang="en-US" altLang="zh-CN" sz="2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i="1" kern="0" dirty="0">
                  <a:solidFill>
                    <a:srgbClr val="000000"/>
                  </a:solidFill>
                  <a:latin typeface="Cambria Math" panose="02040503050406030204" pitchFamily="18" charset="0"/>
                  <a:ea typeface="+mn-ea"/>
                </a:endParaRPr>
              </a:p>
              <a:p>
                <a:pPr lvl="0">
                  <a:spcBef>
                    <a:spcPct val="20000"/>
                  </a:spcBef>
                  <a:buClr>
                    <a:srgbClr val="9999FF"/>
                  </a:buClr>
                  <a:defRPr/>
                </a:pPr>
                <a14:m>
                  <m:oMath xmlns:m="http://schemas.openxmlformats.org/officeDocument/2006/math">
                    <m:r>
                      <a:rPr lang="en-US" altLang="zh-CN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→∃</m:t>
                    </m:r>
                    <m:r>
                      <a:rPr lang="en-US" altLang="zh-CN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( </m:t>
                    </m:r>
                    <m:r>
                      <a:rPr lang="en-US" altLang="zh-CN" sz="20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  <m:d>
                      <m:dPr>
                        <m:ctrlPr>
                          <a:rPr lang="en-US" altLang="zh-CN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</m:d>
                    <m:r>
                      <a:rPr lang="en-US" altLang="zh-CN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sz="2000" kern="0" dirty="0">
                    <a:solidFill>
                      <a:srgbClr val="000000"/>
                    </a:solidFill>
                    <a:latin typeface="Arial" panose="020B0604020202020204"/>
                    <a:ea typeface="+mn-ea"/>
                  </a:rPr>
                  <a:t>]</a:t>
                </a:r>
                <a:endParaRPr lang="en-US" altLang="zh-CN" sz="2000" kern="0" dirty="0">
                  <a:solidFill>
                    <a:srgbClr val="000000"/>
                  </a:solidFill>
                  <a:latin typeface="Arial" panose="020B0604020202020204"/>
                  <a:ea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68" y="3505200"/>
                <a:ext cx="7183232" cy="809068"/>
              </a:xfrm>
              <a:prstGeom prst="rect">
                <a:avLst/>
              </a:prstGeom>
              <a:blipFill rotWithShape="1">
                <a:blip r:embed="rId3"/>
                <a:stretch>
                  <a:fillRect l="-7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3"/>
          <p:cNvSpPr>
            <a:spLocks noGrp="1" noChangeArrowheads="1"/>
          </p:cNvSpPr>
          <p:nvPr>
            <p:ph idx="1"/>
          </p:nvPr>
        </p:nvSpPr>
        <p:spPr>
          <a:xfrm>
            <a:off x="2162175" y="908053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>
                <a:sym typeface="宋体" panose="02010600030101010101" pitchFamily="2" charset="-122"/>
              </a:rPr>
              <a:t>practice 5.1-4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zh-CN" altLang="zh-CN" sz="2000"/>
              <a:t>确定所有整数集合上的关系</a:t>
            </a:r>
            <a:r>
              <a:rPr lang="en-US" altLang="zh-CN" sz="2000"/>
              <a:t>R</a:t>
            </a:r>
            <a:r>
              <a:rPr lang="zh-CN" altLang="en-US" sz="2000"/>
              <a:t>是否是自反的、对称的、反对称的和传递的，其中</a:t>
            </a:r>
            <a:r>
              <a:rPr lang="en-US" altLang="zh-CN" sz="2000"/>
              <a:t>(x,y)∈R</a:t>
            </a:r>
            <a:r>
              <a:rPr lang="zh-CN" altLang="en-US" sz="2000"/>
              <a:t>，当且仅当</a:t>
            </a:r>
            <a:endParaRPr lang="zh-CN" altLang="en-US" sz="2000"/>
          </a:p>
          <a:p>
            <a:pPr marL="0" indent="0" eaLnBrk="1" hangingPunct="1">
              <a:buNone/>
            </a:pPr>
            <a:r>
              <a:rPr lang="zh-CN" altLang="en-US" sz="2000"/>
              <a:t>a）</a:t>
            </a:r>
            <a:r>
              <a:rPr lang="en-US" altLang="zh-CN" sz="2000"/>
              <a:t>x≠y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en-US" altLang="zh-CN" sz="2000"/>
              <a:t>b</a:t>
            </a:r>
            <a:r>
              <a:rPr lang="zh-CN" altLang="en-US" sz="2000"/>
              <a:t>）</a:t>
            </a:r>
            <a:r>
              <a:rPr lang="en-US" altLang="zh-CN" sz="2000"/>
              <a:t>xy≥1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en-US" altLang="zh-CN" sz="2000"/>
              <a:t>c</a:t>
            </a:r>
            <a:r>
              <a:rPr lang="zh-CN" altLang="en-US" sz="2000"/>
              <a:t>）</a:t>
            </a:r>
            <a:r>
              <a:rPr lang="en-US" altLang="zh-CN" sz="2000"/>
              <a:t>x=y+1</a:t>
            </a:r>
            <a:r>
              <a:rPr lang="zh-CN" altLang="en-US" sz="2000"/>
              <a:t>或者</a:t>
            </a:r>
            <a:r>
              <a:rPr lang="en-US" altLang="zh-CN" sz="2000"/>
              <a:t>x=y-1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en-US" altLang="zh-CN" sz="2000"/>
              <a:t>d</a:t>
            </a:r>
            <a:r>
              <a:rPr lang="zh-CN" altLang="en-US" sz="2000"/>
              <a:t>）</a:t>
            </a:r>
            <a:r>
              <a:rPr lang="en-US" altLang="zh-CN" sz="2000"/>
              <a:t>x≡y(mod7)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en-US" altLang="zh-CN" sz="2000"/>
              <a:t>e</a:t>
            </a:r>
            <a:r>
              <a:rPr lang="zh-CN" altLang="en-US" sz="2000"/>
              <a:t>）</a:t>
            </a:r>
            <a:r>
              <a:rPr lang="en-US" altLang="zh-CN" sz="2000"/>
              <a:t>x</a:t>
            </a:r>
            <a:r>
              <a:rPr lang="zh-CN" altLang="en-US" sz="2000"/>
              <a:t>是</a:t>
            </a:r>
            <a:r>
              <a:rPr lang="en-US" altLang="zh-CN" sz="2000"/>
              <a:t>y</a:t>
            </a:r>
            <a:r>
              <a:rPr lang="zh-CN" altLang="en-US" sz="2000"/>
              <a:t>的倍数</a:t>
            </a:r>
            <a:endParaRPr lang="zh-CN" altLang="en-US" sz="2000"/>
          </a:p>
          <a:p>
            <a:pPr marL="0" indent="0" eaLnBrk="1" hangingPunct="1">
              <a:buNone/>
            </a:pPr>
            <a:r>
              <a:rPr lang="en-US" altLang="zh-CN" sz="2000"/>
              <a:t>f</a:t>
            </a:r>
            <a:r>
              <a:rPr lang="zh-CN" altLang="en-US" sz="2000"/>
              <a:t>） </a:t>
            </a:r>
            <a:r>
              <a:rPr lang="en-US" altLang="zh-CN" sz="2000"/>
              <a:t>x</a:t>
            </a:r>
            <a:r>
              <a:rPr lang="zh-CN" altLang="en-US" sz="2000"/>
              <a:t>与</a:t>
            </a:r>
            <a:r>
              <a:rPr lang="en-US" altLang="zh-CN" sz="2000"/>
              <a:t>y</a:t>
            </a:r>
            <a:r>
              <a:rPr lang="zh-CN" altLang="en-US" sz="2000"/>
              <a:t>都是负的或都是非负的</a:t>
            </a:r>
            <a:endParaRPr lang="zh-CN" altLang="en-US" sz="2000"/>
          </a:p>
          <a:p>
            <a:pPr marL="0" indent="0" eaLnBrk="1" hangingPunct="1">
              <a:buNone/>
            </a:pPr>
            <a:r>
              <a:rPr lang="en-US" altLang="zh-CN" sz="2000"/>
              <a:t>g</a:t>
            </a:r>
            <a:r>
              <a:rPr lang="zh-CN" altLang="en-US" sz="2000"/>
              <a:t>）</a:t>
            </a:r>
            <a:r>
              <a:rPr lang="en-US" altLang="zh-CN" sz="2000"/>
              <a:t>x=y^2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en-US" altLang="zh-CN" sz="2000"/>
              <a:t>h</a:t>
            </a:r>
            <a:r>
              <a:rPr lang="zh-CN" altLang="en-US" sz="2000"/>
              <a:t>）</a:t>
            </a:r>
            <a:r>
              <a:rPr lang="en-US" altLang="zh-CN" sz="2000"/>
              <a:t>x≥y^2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en-US" altLang="zh-CN" sz="2000"/>
              <a:t>            </a:t>
            </a:r>
            <a:endParaRPr lang="zh-CN" altLang="en-US"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严格的做法应该遵循前面的网页题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内容占位符 3"/>
          <p:cNvSpPr>
            <a:spLocks noGrp="1" noChangeArrowheads="1"/>
          </p:cNvSpPr>
          <p:nvPr>
            <p:ph idx="1"/>
          </p:nvPr>
        </p:nvSpPr>
        <p:spPr>
          <a:xfrm>
            <a:off x="2162175" y="908053"/>
            <a:ext cx="8229600" cy="58340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 dirty="0">
                <a:sym typeface="宋体" panose="02010600030101010101" pitchFamily="2" charset="-122"/>
              </a:rPr>
              <a:t>practice 5.1-4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zh-CN" sz="2000" dirty="0"/>
              <a:t>确定所有整数集合上的关系</a:t>
            </a:r>
            <a:r>
              <a:rPr lang="en-US" altLang="zh-CN" sz="2000" dirty="0"/>
              <a:t>R</a:t>
            </a:r>
            <a:r>
              <a:rPr lang="zh-CN" altLang="en-US" sz="2000" dirty="0"/>
              <a:t>是否是自反的、对称的、反对称的和传递的，其中</a:t>
            </a:r>
            <a:r>
              <a:rPr lang="en-US" altLang="zh-CN" sz="2000" dirty="0"/>
              <a:t>(</a:t>
            </a:r>
            <a:r>
              <a:rPr lang="en-US" altLang="zh-CN" sz="2000" dirty="0" err="1"/>
              <a:t>x,y</a:t>
            </a:r>
            <a:r>
              <a:rPr lang="en-US" altLang="zh-CN" sz="2000" dirty="0"/>
              <a:t>)∈R</a:t>
            </a:r>
            <a:r>
              <a:rPr lang="zh-CN" altLang="en-US" sz="2000" dirty="0"/>
              <a:t>，当且仅当</a:t>
            </a:r>
            <a:endParaRPr lang="zh-CN" altLang="en-US" sz="2000" dirty="0"/>
          </a:p>
          <a:p>
            <a:pPr marL="0" indent="0" eaLnBrk="1" hangingPunct="1">
              <a:buNone/>
            </a:pPr>
            <a:r>
              <a:rPr lang="zh-CN" altLang="en-US" sz="2000" dirty="0"/>
              <a:t>a）</a:t>
            </a:r>
            <a:r>
              <a:rPr lang="en-US" altLang="zh-CN" sz="2000" dirty="0" err="1"/>
              <a:t>x≠y</a:t>
            </a:r>
            <a:r>
              <a:rPr lang="en-US" altLang="zh-CN" sz="2000" dirty="0"/>
              <a:t>   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     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                                                          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en-US" sz="2000" b="1" dirty="0"/>
              <a:t>          对称的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b</a:t>
            </a:r>
            <a:r>
              <a:rPr lang="zh-CN" altLang="en-US" sz="2000" dirty="0"/>
              <a:t>）</a:t>
            </a:r>
            <a:r>
              <a:rPr lang="en-US" altLang="zh-CN" sz="2000" dirty="0"/>
              <a:t>xy≥1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  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b="1" dirty="0"/>
          </a:p>
          <a:p>
            <a:pPr marL="0" indent="0" eaLnBrk="1" hangingPunct="1">
              <a:buNone/>
            </a:pPr>
            <a:r>
              <a:rPr lang="en-US" altLang="zh-CN" sz="2000" b="1" dirty="0"/>
              <a:t>         </a:t>
            </a:r>
            <a:r>
              <a:rPr lang="zh-CN" altLang="en-US" sz="2000" b="1" dirty="0"/>
              <a:t>对称的、传递的</a:t>
            </a:r>
            <a:r>
              <a:rPr lang="en-US" altLang="zh-CN" sz="2000" dirty="0"/>
              <a:t>  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c</a:t>
            </a:r>
            <a:r>
              <a:rPr lang="zh-CN" altLang="en-US" sz="2000" dirty="0"/>
              <a:t>）</a:t>
            </a:r>
            <a:r>
              <a:rPr lang="en-US" altLang="zh-CN" sz="2000" dirty="0"/>
              <a:t>x=y+1</a:t>
            </a:r>
            <a:r>
              <a:rPr lang="zh-CN" altLang="en-US" sz="2000" dirty="0"/>
              <a:t>或者</a:t>
            </a:r>
            <a:r>
              <a:rPr lang="en-US" altLang="zh-CN" sz="2000" dirty="0"/>
              <a:t>x=y-1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en-US" sz="2000" b="1" dirty="0"/>
              <a:t>           对称的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            </a:t>
            </a:r>
            <a:endParaRPr lang="zh-CN" altLang="en-US" sz="20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855916" y="2420941"/>
          <a:ext cx="28987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6" name="Equation" r:id="rId1" imgW="1167765" imgH="203200" progId="Equation.DSMT4">
                  <p:embed/>
                </p:oleObj>
              </mc:Choice>
              <mc:Fallback>
                <p:oleObj name="Equation" r:id="rId1" imgW="1167765" imgH="203200" progId="Equation.DSMT4">
                  <p:embed/>
                  <p:pic>
                    <p:nvPicPr>
                      <p:cNvPr id="0" name="图片 7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6" y="2420941"/>
                        <a:ext cx="28987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927353" y="3860800"/>
          <a:ext cx="2962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" name="Equation" r:id="rId3" imgW="1193800" imgH="203200" progId="Equation.DSMT4">
                  <p:embed/>
                </p:oleObj>
              </mc:Choice>
              <mc:Fallback>
                <p:oleObj name="Equation" r:id="rId3" imgW="1193800" imgH="203200" progId="Equation.DSMT4">
                  <p:embed/>
                  <p:pic>
                    <p:nvPicPr>
                      <p:cNvPr id="0" name="图片 7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3" y="3860800"/>
                        <a:ext cx="29622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640016" y="5445125"/>
          <a:ext cx="55784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8" name="Equation" r:id="rId5" imgW="2247900" imgH="203200" progId="Equation.DSMT4">
                  <p:embed/>
                </p:oleObj>
              </mc:Choice>
              <mc:Fallback>
                <p:oleObj name="Equation" r:id="rId5" imgW="2247900" imgH="203200" progId="Equation.DSMT4">
                  <p:embed/>
                  <p:pic>
                    <p:nvPicPr>
                      <p:cNvPr id="0" name="图片 7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6" y="5445125"/>
                        <a:ext cx="55784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内容占位符 3"/>
          <p:cNvSpPr>
            <a:spLocks noGrp="1" noChangeArrowheads="1"/>
          </p:cNvSpPr>
          <p:nvPr>
            <p:ph idx="1"/>
          </p:nvPr>
        </p:nvSpPr>
        <p:spPr>
          <a:xfrm>
            <a:off x="2162175" y="908053"/>
            <a:ext cx="8229600" cy="58340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 dirty="0">
                <a:sym typeface="宋体" panose="02010600030101010101" pitchFamily="2" charset="-122"/>
              </a:rPr>
              <a:t>practice 5.1-4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zh-CN" sz="2000" dirty="0"/>
              <a:t>确定所有整数集合上的关系</a:t>
            </a:r>
            <a:r>
              <a:rPr lang="en-US" altLang="zh-CN" sz="2000" dirty="0"/>
              <a:t>R</a:t>
            </a:r>
            <a:r>
              <a:rPr lang="zh-CN" altLang="en-US" sz="2000" dirty="0"/>
              <a:t>是否是自反的、对称的、反对称的和传递的，其中</a:t>
            </a:r>
            <a:r>
              <a:rPr lang="en-US" altLang="zh-CN" sz="2000" dirty="0"/>
              <a:t>(</a:t>
            </a:r>
            <a:r>
              <a:rPr lang="en-US" altLang="zh-CN" sz="2000" dirty="0" err="1"/>
              <a:t>x,y</a:t>
            </a:r>
            <a:r>
              <a:rPr lang="en-US" altLang="zh-CN" sz="2000" dirty="0"/>
              <a:t>)∈R</a:t>
            </a:r>
            <a:r>
              <a:rPr lang="zh-CN" altLang="en-US" sz="2000" dirty="0"/>
              <a:t>，当且仅当</a:t>
            </a:r>
            <a:endParaRPr lang="zh-CN" altLang="en-US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d</a:t>
            </a:r>
            <a:r>
              <a:rPr lang="zh-CN" altLang="en-US" sz="2000" dirty="0"/>
              <a:t>）</a:t>
            </a:r>
            <a:r>
              <a:rPr lang="en-US" altLang="zh-CN" sz="2000" dirty="0" err="1"/>
              <a:t>x≡y</a:t>
            </a:r>
            <a:r>
              <a:rPr lang="en-US" altLang="zh-CN" sz="2000" dirty="0"/>
              <a:t>(mod7)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en-US" sz="2000" b="1" dirty="0"/>
              <a:t>                             自反的、对称的、传递的</a:t>
            </a:r>
            <a:endParaRPr lang="zh-CN" altLang="en-US" sz="2000" b="1" dirty="0"/>
          </a:p>
          <a:p>
            <a:pPr marL="0" indent="0" eaLnBrk="1" hangingPunct="1">
              <a:buNone/>
            </a:pPr>
            <a:r>
              <a:rPr lang="en-US" altLang="zh-CN" sz="2000" dirty="0"/>
              <a:t>e</a:t>
            </a:r>
            <a:r>
              <a:rPr lang="zh-CN" altLang="en-US" sz="2000" dirty="0"/>
              <a:t>）</a:t>
            </a:r>
            <a:r>
              <a:rPr lang="en-US" altLang="zh-CN" sz="2000" dirty="0"/>
              <a:t>x</a:t>
            </a:r>
            <a:r>
              <a:rPr lang="zh-CN" altLang="en-US" sz="2000" dirty="0"/>
              <a:t>是</a:t>
            </a:r>
            <a:r>
              <a:rPr lang="en-US" altLang="zh-CN" sz="2000" dirty="0"/>
              <a:t>y</a:t>
            </a:r>
            <a:r>
              <a:rPr lang="zh-CN" altLang="en-US" sz="2000" dirty="0"/>
              <a:t>的倍数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     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en-US" sz="2000" b="1" dirty="0"/>
              <a:t>                          自反的、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反对称反例</a:t>
            </a:r>
            <a:r>
              <a:rPr lang="en-US" altLang="zh-CN" sz="2000" b="1" dirty="0"/>
              <a:t>(2,-2))</a:t>
            </a:r>
            <a:r>
              <a:rPr lang="zh-CN" altLang="en-US" sz="2000" b="1" dirty="0"/>
              <a:t> 、传递的</a:t>
            </a:r>
            <a:endParaRPr lang="zh-CN" altLang="en-US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f</a:t>
            </a:r>
            <a:r>
              <a:rPr lang="zh-CN" altLang="en-US" sz="2000" dirty="0"/>
              <a:t>） </a:t>
            </a:r>
            <a:r>
              <a:rPr lang="en-US" altLang="zh-CN" sz="2000" dirty="0"/>
              <a:t>x</a:t>
            </a:r>
            <a:r>
              <a:rPr lang="zh-CN" altLang="en-US" sz="2000" dirty="0"/>
              <a:t>与</a:t>
            </a:r>
            <a:r>
              <a:rPr lang="en-US" altLang="zh-CN" sz="2000" dirty="0"/>
              <a:t>y</a:t>
            </a:r>
            <a:r>
              <a:rPr lang="zh-CN" altLang="en-US" sz="2000" dirty="0"/>
              <a:t>都是负的或都是非负的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en-US" sz="2000" b="1" dirty="0"/>
              <a:t>                   自反的、对称的、传递的</a:t>
            </a:r>
            <a:endParaRPr lang="zh-CN" altLang="en-US" sz="2000" b="1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  </a:t>
            </a:r>
            <a:endParaRPr lang="zh-CN" altLang="en-US" sz="2000" dirty="0"/>
          </a:p>
          <a:p>
            <a:pPr marL="0" indent="0" eaLnBrk="1" hangingPunct="1">
              <a:buNone/>
            </a:pPr>
            <a:endParaRPr lang="en-US" altLang="zh-CN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224341" y="2349500"/>
          <a:ext cx="38433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" name="Equation" r:id="rId1" imgW="1548765" imgH="203200" progId="Equation.DSMT4">
                  <p:embed/>
                </p:oleObj>
              </mc:Choice>
              <mc:Fallback>
                <p:oleObj name="Equation" r:id="rId1" imgW="1548765" imgH="203200" progId="Equation.DSMT4">
                  <p:embed/>
                  <p:pic>
                    <p:nvPicPr>
                      <p:cNvPr id="0" name="图片 8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41" y="2349500"/>
                        <a:ext cx="38433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714753" y="3500441"/>
          <a:ext cx="42846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" name="Equation" r:id="rId3" imgW="1726565" imgH="203200" progId="Equation.DSMT4">
                  <p:embed/>
                </p:oleObj>
              </mc:Choice>
              <mc:Fallback>
                <p:oleObj name="Equation" r:id="rId3" imgW="1726565" imgH="203200" progId="Equation.DSMT4">
                  <p:embed/>
                  <p:pic>
                    <p:nvPicPr>
                      <p:cNvPr id="0" name="图片 8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3" y="3500441"/>
                        <a:ext cx="42846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55916" y="5013325"/>
          <a:ext cx="68357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2" name="Equation" r:id="rId5" imgW="2755900" imgH="203200" progId="Equation.DSMT4">
                  <p:embed/>
                </p:oleObj>
              </mc:Choice>
              <mc:Fallback>
                <p:oleObj name="Equation" r:id="rId5" imgW="2755900" imgH="203200" progId="Equation.DSMT4">
                  <p:embed/>
                  <p:pic>
                    <p:nvPicPr>
                      <p:cNvPr id="0" name="图片 8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6" y="5013325"/>
                        <a:ext cx="68357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内容占位符 3"/>
          <p:cNvSpPr>
            <a:spLocks noGrp="1" noChangeArrowheads="1"/>
          </p:cNvSpPr>
          <p:nvPr>
            <p:ph idx="1"/>
          </p:nvPr>
        </p:nvSpPr>
        <p:spPr>
          <a:xfrm>
            <a:off x="2162175" y="908050"/>
            <a:ext cx="8229600" cy="532923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 dirty="0">
                <a:sym typeface="宋体" panose="02010600030101010101" pitchFamily="2" charset="-122"/>
              </a:rPr>
              <a:t>practice 5.1-4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zh-CN" altLang="zh-CN" sz="2000" dirty="0"/>
              <a:t>确定所有整数集合上的关系</a:t>
            </a:r>
            <a:r>
              <a:rPr lang="en-US" altLang="zh-CN" sz="2000" dirty="0"/>
              <a:t>R</a:t>
            </a:r>
            <a:r>
              <a:rPr lang="zh-CN" altLang="en-US" sz="2000" dirty="0"/>
              <a:t>是否是自反的、对称的、反对称的和传递的，其中</a:t>
            </a:r>
            <a:r>
              <a:rPr lang="en-US" altLang="zh-CN" sz="2000" dirty="0"/>
              <a:t>(</a:t>
            </a:r>
            <a:r>
              <a:rPr lang="en-US" altLang="zh-CN" sz="2000" dirty="0" err="1"/>
              <a:t>x,y</a:t>
            </a:r>
            <a:r>
              <a:rPr lang="en-US" altLang="zh-CN" sz="2000" dirty="0"/>
              <a:t>)∈R</a:t>
            </a:r>
            <a:r>
              <a:rPr lang="zh-CN" altLang="en-US" sz="2000" dirty="0"/>
              <a:t>，当且仅当</a:t>
            </a:r>
            <a:endParaRPr lang="zh-CN" altLang="en-US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 </a:t>
            </a:r>
            <a:endParaRPr lang="zh-CN" altLang="en-US" sz="2000" b="1" dirty="0"/>
          </a:p>
          <a:p>
            <a:pPr marL="0" indent="0" eaLnBrk="1" hangingPunct="1">
              <a:buNone/>
            </a:pPr>
            <a:r>
              <a:rPr lang="en-US" altLang="zh-CN" sz="2000" dirty="0"/>
              <a:t>g</a:t>
            </a:r>
            <a:r>
              <a:rPr lang="zh-CN" altLang="en-US" sz="2000" dirty="0"/>
              <a:t>）</a:t>
            </a:r>
            <a:r>
              <a:rPr lang="en-US" altLang="zh-CN" sz="2000" dirty="0"/>
              <a:t>x=y^2 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b="1" dirty="0"/>
          </a:p>
          <a:p>
            <a:pPr marL="0" indent="0" eaLnBrk="1" hangingPunct="1">
              <a:buNone/>
            </a:pPr>
            <a:r>
              <a:rPr lang="en-US" altLang="zh-CN" sz="2000" b="1" dirty="0"/>
              <a:t>   </a:t>
            </a:r>
            <a:endParaRPr lang="en-US" altLang="zh-CN" sz="2000" b="1" dirty="0"/>
          </a:p>
          <a:p>
            <a:pPr marL="0" indent="0" eaLnBrk="1" hangingPunct="1">
              <a:buNone/>
            </a:pPr>
            <a:r>
              <a:rPr lang="en-US" altLang="zh-CN" sz="2000" b="1" dirty="0"/>
              <a:t>             </a:t>
            </a:r>
            <a:r>
              <a:rPr lang="zh-CN" altLang="en-US" sz="2000" b="1" dirty="0"/>
              <a:t>反对称的</a:t>
            </a:r>
            <a:endParaRPr lang="en-US" altLang="zh-CN" sz="2000" b="1" dirty="0"/>
          </a:p>
          <a:p>
            <a:pPr marL="0" indent="0" eaLnBrk="1" hangingPunct="1">
              <a:buNone/>
            </a:pPr>
            <a:endParaRPr lang="zh-CN" altLang="en-US" sz="2000" b="1" dirty="0"/>
          </a:p>
          <a:p>
            <a:pPr marL="0" indent="0" eaLnBrk="1" hangingPunct="1">
              <a:buNone/>
            </a:pPr>
            <a:r>
              <a:rPr lang="en-US" altLang="zh-CN" sz="2000" dirty="0"/>
              <a:t>h</a:t>
            </a:r>
            <a:r>
              <a:rPr lang="zh-CN" altLang="en-US" sz="2000" dirty="0"/>
              <a:t>）</a:t>
            </a:r>
            <a:r>
              <a:rPr lang="en-US" altLang="zh-CN" sz="2000" dirty="0"/>
              <a:t>x≥y^2 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b="1" dirty="0"/>
          </a:p>
          <a:p>
            <a:pPr marL="0" indent="0" eaLnBrk="1" hangingPunct="1">
              <a:buNone/>
            </a:pPr>
            <a:endParaRPr lang="en-US" altLang="zh-CN" sz="2000" b="1" dirty="0"/>
          </a:p>
          <a:p>
            <a:pPr marL="0" indent="0" eaLnBrk="1" hangingPunct="1">
              <a:buNone/>
            </a:pPr>
            <a:r>
              <a:rPr lang="zh-CN" altLang="en-US" sz="2000" b="1" dirty="0"/>
              <a:t>              反对称的、传递的</a:t>
            </a:r>
            <a:endParaRPr lang="zh-CN" altLang="en-US" sz="2000" b="1" dirty="0"/>
          </a:p>
          <a:p>
            <a:pPr marL="0" indent="0" eaLnBrk="1" hangingPunct="1">
              <a:buNone/>
            </a:pPr>
            <a:r>
              <a:rPr lang="en-US" altLang="zh-CN" sz="2000" dirty="0"/>
              <a:t>            </a:t>
            </a:r>
            <a:endParaRPr lang="zh-CN" altLang="en-US" sz="20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143253" y="2852741"/>
          <a:ext cx="27162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4" name="Equation" r:id="rId1" imgW="1231265" imgH="228600" progId="Equation.DSMT4">
                  <p:embed/>
                </p:oleObj>
              </mc:Choice>
              <mc:Fallback>
                <p:oleObj name="Equation" r:id="rId1" imgW="1231265" imgH="228600" progId="Equation.DSMT4">
                  <p:embed/>
                  <p:pic>
                    <p:nvPicPr>
                      <p:cNvPr id="0" name="图片 88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3" y="2852741"/>
                        <a:ext cx="271621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216278" y="4581528"/>
          <a:ext cx="31035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" name="Equation" r:id="rId3" imgW="1231265" imgH="228600" progId="Equation.DSMT4">
                  <p:embed/>
                </p:oleObj>
              </mc:Choice>
              <mc:Fallback>
                <p:oleObj name="Equation" r:id="rId3" imgW="1231265" imgH="228600" progId="Equation.DSMT4">
                  <p:embed/>
                  <p:pic>
                    <p:nvPicPr>
                      <p:cNvPr id="0" name="图片 88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8" y="4581528"/>
                        <a:ext cx="31035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3"/>
          <p:cNvSpPr>
            <a:spLocks noGrp="1" noChangeArrowheads="1"/>
          </p:cNvSpPr>
          <p:nvPr>
            <p:ph idx="1"/>
          </p:nvPr>
        </p:nvSpPr>
        <p:spPr>
          <a:xfrm>
            <a:off x="2162175" y="908053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>
                <a:sym typeface="宋体" panose="02010600030101010101" pitchFamily="2" charset="-122"/>
              </a:rPr>
              <a:t>practice 6.3-22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en-US" altLang="zh-CN" sz="2000"/>
              <a:t>Prove:</a:t>
            </a:r>
            <a:r>
              <a:rPr lang="zh-CN" altLang="en-US" sz="2000"/>
              <a:t>简单图的同构关系是等价关系</a:t>
            </a:r>
            <a:endParaRPr lang="zh-CN" altLang="en-US" sz="2000"/>
          </a:p>
          <a:p>
            <a:pPr marL="0" indent="0" eaLnBrk="1" hangingPunct="1">
              <a:buNone/>
            </a:pPr>
            <a:endParaRPr lang="zh-CN" altLang="en-US" sz="2000"/>
          </a:p>
        </p:txBody>
      </p:sp>
      <p:graphicFrame>
        <p:nvGraphicFramePr>
          <p:cNvPr id="18435" name="对象 1"/>
          <p:cNvGraphicFramePr>
            <a:graphicFrameLocks noChangeAspect="1"/>
          </p:cNvGraphicFramePr>
          <p:nvPr/>
        </p:nvGraphicFramePr>
        <p:xfrm>
          <a:off x="2424113" y="1916116"/>
          <a:ext cx="3276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4" name="Equation" r:id="rId1" imgW="1320165" imgH="203200" progId="Equation.DSMT4">
                  <p:embed/>
                </p:oleObj>
              </mc:Choice>
              <mc:Fallback>
                <p:oleObj name="Equation" r:id="rId1" imgW="1320165" imgH="203200" progId="Equation.DSMT4">
                  <p:embed/>
                  <p:pic>
                    <p:nvPicPr>
                      <p:cNvPr id="0" name="图片 25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916116"/>
                        <a:ext cx="32766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495553" y="2535241"/>
          <a:ext cx="2043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5" name="Equation" r:id="rId3" imgW="685800" imgH="203200" progId="Equation.DSMT4">
                  <p:embed/>
                </p:oleObj>
              </mc:Choice>
              <mc:Fallback>
                <p:oleObj name="Equation" r:id="rId3" imgW="685800" imgH="203200" progId="Equation.DSMT4">
                  <p:embed/>
                  <p:pic>
                    <p:nvPicPr>
                      <p:cNvPr id="0" name="图片 25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3" y="2535241"/>
                        <a:ext cx="204311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000378" y="3284538"/>
          <a:ext cx="2252663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6" name="Equation" r:id="rId5" imgW="812165" imgH="203200" progId="Equation.DSMT4">
                  <p:embed/>
                </p:oleObj>
              </mc:Choice>
              <mc:Fallback>
                <p:oleObj name="Equation" r:id="rId5" imgW="812165" imgH="203200" progId="Equation.DSMT4">
                  <p:embed/>
                  <p:pic>
                    <p:nvPicPr>
                      <p:cNvPr id="0" name="图片 25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8" y="3284538"/>
                        <a:ext cx="2252663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00375" y="3933825"/>
          <a:ext cx="52641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7" name="Equation" r:id="rId7" imgW="2476500" imgH="203200" progId="Equation.DSMT4">
                  <p:embed/>
                </p:oleObj>
              </mc:Choice>
              <mc:Fallback>
                <p:oleObj name="Equation" r:id="rId7" imgW="2476500" imgH="203200" progId="Equation.DSMT4">
                  <p:embed/>
                  <p:pic>
                    <p:nvPicPr>
                      <p:cNvPr id="0" name="图片 25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3933825"/>
                        <a:ext cx="52641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919291" y="4724403"/>
          <a:ext cx="52482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8" name="Equation" r:id="rId9" imgW="2082800" imgH="228600" progId="Equation.DSMT4">
                  <p:embed/>
                </p:oleObj>
              </mc:Choice>
              <mc:Fallback>
                <p:oleObj name="Equation" r:id="rId9" imgW="2082800" imgH="228600" progId="Equation.DSMT4">
                  <p:embed/>
                  <p:pic>
                    <p:nvPicPr>
                      <p:cNvPr id="0" name="图片 25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91" y="4724403"/>
                        <a:ext cx="52482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3"/>
          <p:cNvSpPr>
            <a:spLocks noGrp="1" noChangeArrowheads="1"/>
          </p:cNvSpPr>
          <p:nvPr>
            <p:ph idx="1"/>
          </p:nvPr>
        </p:nvSpPr>
        <p:spPr>
          <a:xfrm>
            <a:off x="2162175" y="908053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>
                <a:sym typeface="宋体" panose="02010600030101010101" pitchFamily="2" charset="-122"/>
              </a:rPr>
              <a:t>practice 6.3-22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en-US" altLang="zh-CN" sz="2000"/>
              <a:t>Prove:</a:t>
            </a:r>
            <a:r>
              <a:rPr lang="zh-CN" altLang="en-US" sz="2000"/>
              <a:t>简单图的同构关系是等价关系</a:t>
            </a:r>
            <a:endParaRPr lang="zh-CN" altLang="en-US" sz="2000"/>
          </a:p>
          <a:p>
            <a:pPr marL="0" indent="0" eaLnBrk="1" hangingPunct="1">
              <a:buNone/>
            </a:pPr>
            <a:endParaRPr lang="zh-CN" altLang="en-US" sz="2000"/>
          </a:p>
        </p:txBody>
      </p:sp>
      <p:graphicFrame>
        <p:nvGraphicFramePr>
          <p:cNvPr id="19459" name="对象 1"/>
          <p:cNvGraphicFramePr>
            <a:graphicFrameLocks noChangeAspect="1"/>
          </p:cNvGraphicFramePr>
          <p:nvPr/>
        </p:nvGraphicFramePr>
        <p:xfrm>
          <a:off x="2424113" y="1916116"/>
          <a:ext cx="3276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0" name="Equation" r:id="rId1" imgW="1320165" imgH="203200" progId="Equation.DSMT4">
                  <p:embed/>
                </p:oleObj>
              </mc:Choice>
              <mc:Fallback>
                <p:oleObj name="Equation" r:id="rId1" imgW="1320165" imgH="203200" progId="Equation.DSMT4">
                  <p:embed/>
                  <p:pic>
                    <p:nvPicPr>
                      <p:cNvPr id="0" name="图片 305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916116"/>
                        <a:ext cx="32766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566988" y="2636838"/>
          <a:ext cx="14414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1" name="Equation" r:id="rId3" imgW="698500" imgH="203200" progId="Equation.DSMT4">
                  <p:embed/>
                </p:oleObj>
              </mc:Choice>
              <mc:Fallback>
                <p:oleObj name="Equation" r:id="rId3" imgW="698500" imgH="203200" progId="Equation.DSMT4">
                  <p:embed/>
                  <p:pic>
                    <p:nvPicPr>
                      <p:cNvPr id="0" name="图片 305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8" y="2636838"/>
                        <a:ext cx="14414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66991" y="3213100"/>
          <a:ext cx="17033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2" name="Equation" r:id="rId5" imgW="850265" imgH="215900" progId="Equation.DSMT4">
                  <p:embed/>
                </p:oleObj>
              </mc:Choice>
              <mc:Fallback>
                <p:oleObj name="Equation" r:id="rId5" imgW="850265" imgH="215900" progId="Equation.DSMT4">
                  <p:embed/>
                  <p:pic>
                    <p:nvPicPr>
                      <p:cNvPr id="0" name="图片 305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91" y="3213100"/>
                        <a:ext cx="17033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919291" y="3773491"/>
          <a:ext cx="62642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3" name="Equation" r:id="rId7" imgW="3200400" imgH="228600" progId="Equation.DSMT4">
                  <p:embed/>
                </p:oleObj>
              </mc:Choice>
              <mc:Fallback>
                <p:oleObj name="Equation" r:id="rId7" imgW="3200400" imgH="228600" progId="Equation.DSMT4">
                  <p:embed/>
                  <p:pic>
                    <p:nvPicPr>
                      <p:cNvPr id="0" name="图片 305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91" y="3773491"/>
                        <a:ext cx="62642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919288" y="4221163"/>
          <a:ext cx="21018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4" name="Equation" r:id="rId9" imgW="786765" imgH="215900" progId="Equation.DSMT4">
                  <p:embed/>
                </p:oleObj>
              </mc:Choice>
              <mc:Fallback>
                <p:oleObj name="Equation" r:id="rId9" imgW="786765" imgH="215900" progId="Equation.DSMT4">
                  <p:embed/>
                  <p:pic>
                    <p:nvPicPr>
                      <p:cNvPr id="0" name="图片 305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4221163"/>
                        <a:ext cx="21018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992316" y="4724403"/>
          <a:ext cx="35829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5" name="Equation" r:id="rId11" imgW="1625600" imgH="228600" progId="Equation.DSMT4">
                  <p:embed/>
                </p:oleObj>
              </mc:Choice>
              <mc:Fallback>
                <p:oleObj name="Equation" r:id="rId11" imgW="1625600" imgH="228600" progId="Equation.DSMT4">
                  <p:embed/>
                  <p:pic>
                    <p:nvPicPr>
                      <p:cNvPr id="0" name="图片 305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6" y="4724403"/>
                        <a:ext cx="35829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063750" y="5229225"/>
          <a:ext cx="37671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6" name="Equation" r:id="rId13" imgW="1803400" imgH="241300" progId="Equation.DSMT4">
                  <p:embed/>
                </p:oleObj>
              </mc:Choice>
              <mc:Fallback>
                <p:oleObj name="Equation" r:id="rId13" imgW="1803400" imgH="241300" progId="Equation.DSMT4">
                  <p:embed/>
                  <p:pic>
                    <p:nvPicPr>
                      <p:cNvPr id="0" name="图片 305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5229225"/>
                        <a:ext cx="37671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135188" y="5876928"/>
          <a:ext cx="1663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7" name="Equation" r:id="rId15" imgW="634365" imgH="177800" progId="Equation.DSMT4">
                  <p:embed/>
                </p:oleObj>
              </mc:Choice>
              <mc:Fallback>
                <p:oleObj name="Equation" r:id="rId15" imgW="634365" imgH="177800" progId="Equation.DSMT4">
                  <p:embed/>
                  <p:pic>
                    <p:nvPicPr>
                      <p:cNvPr id="0" name="图片 305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5876928"/>
                        <a:ext cx="16637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735641" y="6021391"/>
          <a:ext cx="22320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8" name="Equation" r:id="rId17" imgW="888365" imgH="203200" progId="Equation.DSMT4">
                  <p:embed/>
                </p:oleObj>
              </mc:Choice>
              <mc:Fallback>
                <p:oleObj name="Equation" r:id="rId17" imgW="888365" imgH="203200" progId="Equation.DSMT4">
                  <p:embed/>
                  <p:pic>
                    <p:nvPicPr>
                      <p:cNvPr id="0" name="图片 305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41" y="6021391"/>
                        <a:ext cx="223202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3"/>
          <p:cNvSpPr>
            <a:spLocks noGrp="1" noChangeArrowheads="1"/>
          </p:cNvSpPr>
          <p:nvPr>
            <p:ph idx="1"/>
          </p:nvPr>
        </p:nvSpPr>
        <p:spPr>
          <a:xfrm>
            <a:off x="2208213" y="908053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>
                <a:sym typeface="宋体" panose="02010600030101010101" pitchFamily="2" charset="-122"/>
              </a:rPr>
              <a:t>practice 6.3-22</a:t>
            </a:r>
            <a:endParaRPr lang="en-US" altLang="zh-CN" sz="2000"/>
          </a:p>
          <a:p>
            <a:pPr marL="0" indent="0" eaLnBrk="1" hangingPunct="1">
              <a:buNone/>
            </a:pPr>
            <a:r>
              <a:rPr lang="en-US" altLang="zh-CN" sz="2000"/>
              <a:t>Prove:</a:t>
            </a:r>
            <a:r>
              <a:rPr lang="zh-CN" altLang="en-US" sz="2000"/>
              <a:t>简单图的同构关系是等价关系</a:t>
            </a:r>
            <a:endParaRPr lang="zh-CN" altLang="en-US" sz="2000"/>
          </a:p>
          <a:p>
            <a:pPr marL="0" indent="0" eaLnBrk="1" hangingPunct="1">
              <a:buNone/>
            </a:pPr>
            <a:endParaRPr lang="zh-CN" altLang="en-US" sz="2000"/>
          </a:p>
        </p:txBody>
      </p:sp>
      <p:graphicFrame>
        <p:nvGraphicFramePr>
          <p:cNvPr id="20483" name="对象 1"/>
          <p:cNvGraphicFramePr>
            <a:graphicFrameLocks noChangeAspect="1"/>
          </p:cNvGraphicFramePr>
          <p:nvPr/>
        </p:nvGraphicFramePr>
        <p:xfrm>
          <a:off x="2424113" y="1916116"/>
          <a:ext cx="3276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4" name="Equation" r:id="rId1" imgW="1320165" imgH="203200" progId="Equation.DSMT4">
                  <p:embed/>
                </p:oleObj>
              </mc:Choice>
              <mc:Fallback>
                <p:oleObj name="Equation" r:id="rId1" imgW="1320165" imgH="203200" progId="Equation.DSMT4">
                  <p:embed/>
                  <p:pic>
                    <p:nvPicPr>
                      <p:cNvPr id="0" name="图片 31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916116"/>
                        <a:ext cx="32766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424113" y="2565400"/>
          <a:ext cx="13763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5" name="Equation" r:id="rId3" imgW="647700" imgH="203200" progId="Equation.DSMT4">
                  <p:embed/>
                </p:oleObj>
              </mc:Choice>
              <mc:Fallback>
                <p:oleObj name="Equation" r:id="rId3" imgW="647700" imgH="203200" progId="Equation.DSMT4">
                  <p:embed/>
                  <p:pic>
                    <p:nvPicPr>
                      <p:cNvPr id="0" name="图片 31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2565400"/>
                        <a:ext cx="13763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24116" y="3213100"/>
          <a:ext cx="37052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6" name="Equation" r:id="rId5" imgW="1586865" imgH="215900" progId="Equation.DSMT4">
                  <p:embed/>
                </p:oleObj>
              </mc:Choice>
              <mc:Fallback>
                <p:oleObj name="Equation" r:id="rId5" imgW="1586865" imgH="215900" progId="Equation.DSMT4">
                  <p:embed/>
                  <p:pic>
                    <p:nvPicPr>
                      <p:cNvPr id="0" name="图片 31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6" y="3213100"/>
                        <a:ext cx="370522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24116" y="3860800"/>
          <a:ext cx="42513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7" name="Equation" r:id="rId7" imgW="2374900" imgH="482600" progId="Equation.DSMT4">
                  <p:embed/>
                </p:oleObj>
              </mc:Choice>
              <mc:Fallback>
                <p:oleObj name="Equation" r:id="rId7" imgW="2374900" imgH="482600" progId="Equation.DSMT4">
                  <p:embed/>
                  <p:pic>
                    <p:nvPicPr>
                      <p:cNvPr id="0" name="图片 31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6" y="3860800"/>
                        <a:ext cx="425132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424113" y="4868866"/>
          <a:ext cx="34718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8" name="Equation" r:id="rId9" imgW="1536700" imgH="228600" progId="Equation.DSMT4">
                  <p:embed/>
                </p:oleObj>
              </mc:Choice>
              <mc:Fallback>
                <p:oleObj name="Equation" r:id="rId9" imgW="1536700" imgH="228600" progId="Equation.DSMT4">
                  <p:embed/>
                  <p:pic>
                    <p:nvPicPr>
                      <p:cNvPr id="0" name="图片 31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4868866"/>
                        <a:ext cx="34718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351088" y="5589591"/>
          <a:ext cx="588486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9" name="Equation" r:id="rId11" imgW="2603500" imgH="228600" progId="Equation.DSMT4">
                  <p:embed/>
                </p:oleObj>
              </mc:Choice>
              <mc:Fallback>
                <p:oleObj name="Equation" r:id="rId11" imgW="2603500" imgH="228600" progId="Equation.DSMT4">
                  <p:embed/>
                  <p:pic>
                    <p:nvPicPr>
                      <p:cNvPr id="0" name="图片 31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5589591"/>
                        <a:ext cx="5884862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424116" y="6237291"/>
          <a:ext cx="18002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0" name="Equation" r:id="rId13" imgW="634365" imgH="177800" progId="Equation.DSMT4">
                  <p:embed/>
                </p:oleObj>
              </mc:Choice>
              <mc:Fallback>
                <p:oleObj name="Equation" r:id="rId13" imgW="634365" imgH="177800" progId="Equation.DSMT4">
                  <p:embed/>
                  <p:pic>
                    <p:nvPicPr>
                      <p:cNvPr id="0" name="图片 31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6" y="6237291"/>
                        <a:ext cx="18002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087941" y="6237291"/>
          <a:ext cx="21494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1" name="Equation" r:id="rId15" imgW="888365" imgH="203200" progId="Equation.DSMT4">
                  <p:embed/>
                </p:oleObj>
              </mc:Choice>
              <mc:Fallback>
                <p:oleObj name="Equation" r:id="rId15" imgW="888365" imgH="203200" progId="Equation.DSMT4">
                  <p:embed/>
                  <p:pic>
                    <p:nvPicPr>
                      <p:cNvPr id="0" name="图片 31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41" y="6237291"/>
                        <a:ext cx="2149475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63" y="2514600"/>
            <a:ext cx="921364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11304"/>
            <a:ext cx="33147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3" y="1808900"/>
            <a:ext cx="73818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3" y="2286003"/>
            <a:ext cx="36290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26" y="3381676"/>
            <a:ext cx="3933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94536"/>
            <a:ext cx="8749480" cy="48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635" y="3962400"/>
            <a:ext cx="849321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632" y="4616841"/>
            <a:ext cx="8560368" cy="24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3" y="5061151"/>
            <a:ext cx="9278471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sp>
        <p:nvSpPr>
          <p:cNvPr id="4" name="内容占位符 2"/>
          <p:cNvSpPr txBox="1"/>
          <p:nvPr/>
        </p:nvSpPr>
        <p:spPr>
          <a:xfrm>
            <a:off x="2128520" y="1752600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4400" dirty="0"/>
              <a:t>K</a:t>
            </a:r>
            <a:r>
              <a:rPr lang="en-US" altLang="zh-CN" sz="4400" baseline="-25000" dirty="0"/>
              <a:t>8,8</a:t>
            </a:r>
            <a:r>
              <a:rPr lang="en-US" altLang="zh-CN" sz="4400" dirty="0"/>
              <a:t>?</a:t>
            </a:r>
            <a:endParaRPr lang="en-US" altLang="zh-CN" sz="4400" dirty="0"/>
          </a:p>
          <a:p>
            <a:r>
              <a:rPr lang="en-US" altLang="zh-CN" sz="4400" dirty="0"/>
              <a:t>Q</a:t>
            </a:r>
            <a:r>
              <a:rPr lang="en-US" altLang="zh-CN" sz="4400" baseline="-25000" dirty="0"/>
              <a:t>7</a:t>
            </a:r>
            <a:r>
              <a:rPr lang="en-US" altLang="zh-CN" sz="4400" dirty="0"/>
              <a:t> ?</a:t>
            </a:r>
            <a:endParaRPr lang="en-US" altLang="zh-CN" sz="4400" dirty="0"/>
          </a:p>
          <a:p>
            <a:r>
              <a:rPr lang="en-US" altLang="zh-CN" sz="4400" dirty="0"/>
              <a:t>K</a:t>
            </a:r>
            <a:r>
              <a:rPr lang="en-US" altLang="zh-CN" sz="4400" baseline="-25000" dirty="0"/>
              <a:t>9</a:t>
            </a:r>
            <a:r>
              <a:rPr lang="en-US" altLang="zh-CN" sz="4400" dirty="0"/>
              <a:t>?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83619" y="130743"/>
            <a:ext cx="8112894" cy="1295400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elementary subdivisions and subgraph.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sp>
        <p:nvSpPr>
          <p:cNvPr id="44035" name="Oval 4"/>
          <p:cNvSpPr>
            <a:spLocks noChangeArrowheads="1"/>
          </p:cNvSpPr>
          <p:nvPr/>
        </p:nvSpPr>
        <p:spPr bwMode="auto">
          <a:xfrm>
            <a:off x="2971800" y="16764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3581400" y="1447803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>
                <a:latin typeface="Times New Roman" panose="02020603050405020304" pitchFamily="18" charset="0"/>
              </a:rPr>
              <a:t>G1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44037" name="Oval 8"/>
          <p:cNvSpPr>
            <a:spLocks noChangeArrowheads="1"/>
          </p:cNvSpPr>
          <p:nvPr/>
        </p:nvSpPr>
        <p:spPr bwMode="auto">
          <a:xfrm>
            <a:off x="2133600" y="32004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44038" name="Oval 11"/>
          <p:cNvSpPr>
            <a:spLocks noChangeArrowheads="1"/>
          </p:cNvSpPr>
          <p:nvPr/>
        </p:nvSpPr>
        <p:spPr bwMode="auto">
          <a:xfrm>
            <a:off x="5486400" y="32766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44039" name="Oval 12"/>
          <p:cNvSpPr>
            <a:spLocks noChangeArrowheads="1"/>
          </p:cNvSpPr>
          <p:nvPr/>
        </p:nvSpPr>
        <p:spPr bwMode="auto">
          <a:xfrm>
            <a:off x="4648200" y="16764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44040" name="Line 15"/>
          <p:cNvSpPr>
            <a:spLocks noChangeShapeType="1"/>
          </p:cNvSpPr>
          <p:nvPr/>
        </p:nvSpPr>
        <p:spPr bwMode="auto">
          <a:xfrm flipV="1">
            <a:off x="2286000" y="1905000"/>
            <a:ext cx="7620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1" name="Line 16"/>
          <p:cNvSpPr>
            <a:spLocks noChangeShapeType="1"/>
          </p:cNvSpPr>
          <p:nvPr/>
        </p:nvSpPr>
        <p:spPr bwMode="auto">
          <a:xfrm flipH="1" flipV="1">
            <a:off x="3186113" y="1905000"/>
            <a:ext cx="8382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2" name="Line 17"/>
          <p:cNvSpPr>
            <a:spLocks noChangeShapeType="1"/>
          </p:cNvSpPr>
          <p:nvPr/>
        </p:nvSpPr>
        <p:spPr bwMode="auto">
          <a:xfrm flipH="1">
            <a:off x="2362200" y="1905000"/>
            <a:ext cx="23622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3" name="Oval 22"/>
          <p:cNvSpPr>
            <a:spLocks noChangeArrowheads="1"/>
          </p:cNvSpPr>
          <p:nvPr/>
        </p:nvSpPr>
        <p:spPr bwMode="auto">
          <a:xfrm>
            <a:off x="3810000" y="32766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44044" name="Line 23"/>
          <p:cNvSpPr>
            <a:spLocks noChangeShapeType="1"/>
          </p:cNvSpPr>
          <p:nvPr/>
        </p:nvSpPr>
        <p:spPr bwMode="auto">
          <a:xfrm flipV="1">
            <a:off x="3962400" y="1905000"/>
            <a:ext cx="7620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5" name="Line 24"/>
          <p:cNvSpPr>
            <a:spLocks noChangeShapeType="1"/>
          </p:cNvSpPr>
          <p:nvPr/>
        </p:nvSpPr>
        <p:spPr bwMode="auto">
          <a:xfrm flipH="1" flipV="1">
            <a:off x="4862513" y="1905000"/>
            <a:ext cx="8382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6" name="Text Box 36"/>
          <p:cNvSpPr txBox="1">
            <a:spLocks noChangeArrowheads="1"/>
          </p:cNvSpPr>
          <p:nvPr/>
        </p:nvSpPr>
        <p:spPr bwMode="auto">
          <a:xfrm>
            <a:off x="2557463" y="1581150"/>
            <a:ext cx="381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a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44047" name="Text Box 37"/>
          <p:cNvSpPr txBox="1">
            <a:spLocks noChangeArrowheads="1"/>
          </p:cNvSpPr>
          <p:nvPr/>
        </p:nvSpPr>
        <p:spPr bwMode="auto">
          <a:xfrm>
            <a:off x="4191000" y="1600200"/>
            <a:ext cx="381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b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44048" name="Text Box 38"/>
          <p:cNvSpPr txBox="1">
            <a:spLocks noChangeArrowheads="1"/>
          </p:cNvSpPr>
          <p:nvPr/>
        </p:nvSpPr>
        <p:spPr bwMode="auto">
          <a:xfrm>
            <a:off x="2133600" y="3382966"/>
            <a:ext cx="3810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c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44049" name="Text Box 39"/>
          <p:cNvSpPr txBox="1">
            <a:spLocks noChangeArrowheads="1"/>
          </p:cNvSpPr>
          <p:nvPr/>
        </p:nvSpPr>
        <p:spPr bwMode="auto">
          <a:xfrm>
            <a:off x="3810000" y="3535366"/>
            <a:ext cx="3810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d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44050" name="Text Box 40"/>
          <p:cNvSpPr txBox="1">
            <a:spLocks noChangeArrowheads="1"/>
          </p:cNvSpPr>
          <p:nvPr/>
        </p:nvSpPr>
        <p:spPr bwMode="auto">
          <a:xfrm>
            <a:off x="5486400" y="3459166"/>
            <a:ext cx="3810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e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44051" name="Text Box 26"/>
          <p:cNvSpPr txBox="1">
            <a:spLocks noChangeArrowheads="1"/>
          </p:cNvSpPr>
          <p:nvPr/>
        </p:nvSpPr>
        <p:spPr bwMode="auto">
          <a:xfrm>
            <a:off x="8077200" y="1524003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800" b="1">
                <a:latin typeface="Times New Roman" panose="02020603050405020304" pitchFamily="18" charset="0"/>
              </a:rPr>
              <a:t>G2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grpSp>
        <p:nvGrpSpPr>
          <p:cNvPr id="44052" name="Group 79"/>
          <p:cNvGrpSpPr/>
          <p:nvPr/>
        </p:nvGrpSpPr>
        <p:grpSpPr bwMode="auto">
          <a:xfrm>
            <a:off x="6629400" y="1581150"/>
            <a:ext cx="3886200" cy="2381250"/>
            <a:chOff x="3216" y="996"/>
            <a:chExt cx="2448" cy="1500"/>
          </a:xfrm>
        </p:grpSpPr>
        <p:sp>
          <p:nvSpPr>
            <p:cNvPr id="44085" name="Text Box 45"/>
            <p:cNvSpPr txBox="1">
              <a:spLocks noChangeArrowheads="1"/>
            </p:cNvSpPr>
            <p:nvPr/>
          </p:nvSpPr>
          <p:spPr bwMode="auto">
            <a:xfrm>
              <a:off x="5424" y="2179"/>
              <a:ext cx="24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200" b="1">
                  <a:latin typeface="Times New Roman" panose="02020603050405020304" pitchFamily="18" charset="0"/>
                </a:rPr>
                <a:t>e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44086" name="Oval 25"/>
            <p:cNvSpPr>
              <a:spLocks noChangeArrowheads="1"/>
            </p:cNvSpPr>
            <p:nvPr/>
          </p:nvSpPr>
          <p:spPr bwMode="auto">
            <a:xfrm>
              <a:off x="3744" y="1104"/>
              <a:ext cx="192" cy="19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44087" name="Oval 27"/>
            <p:cNvSpPr>
              <a:spLocks noChangeArrowheads="1"/>
            </p:cNvSpPr>
            <p:nvPr/>
          </p:nvSpPr>
          <p:spPr bwMode="auto">
            <a:xfrm>
              <a:off x="3216" y="2064"/>
              <a:ext cx="192" cy="19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44088" name="Oval 28"/>
            <p:cNvSpPr>
              <a:spLocks noChangeArrowheads="1"/>
            </p:cNvSpPr>
            <p:nvPr/>
          </p:nvSpPr>
          <p:spPr bwMode="auto">
            <a:xfrm>
              <a:off x="5328" y="2112"/>
              <a:ext cx="192" cy="19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44089" name="Oval 29"/>
            <p:cNvSpPr>
              <a:spLocks noChangeArrowheads="1"/>
            </p:cNvSpPr>
            <p:nvPr/>
          </p:nvSpPr>
          <p:spPr bwMode="auto">
            <a:xfrm>
              <a:off x="4800" y="1104"/>
              <a:ext cx="192" cy="19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44090" name="Line 30"/>
            <p:cNvSpPr>
              <a:spLocks noChangeShapeType="1"/>
            </p:cNvSpPr>
            <p:nvPr/>
          </p:nvSpPr>
          <p:spPr bwMode="auto">
            <a:xfrm flipV="1">
              <a:off x="3312" y="1248"/>
              <a:ext cx="480" cy="8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1" name="Line 31"/>
            <p:cNvSpPr>
              <a:spLocks noChangeShapeType="1"/>
            </p:cNvSpPr>
            <p:nvPr/>
          </p:nvSpPr>
          <p:spPr bwMode="auto">
            <a:xfrm flipH="1" flipV="1">
              <a:off x="3879" y="1248"/>
              <a:ext cx="528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2" name="Line 32"/>
            <p:cNvSpPr>
              <a:spLocks noChangeShapeType="1"/>
            </p:cNvSpPr>
            <p:nvPr/>
          </p:nvSpPr>
          <p:spPr bwMode="auto">
            <a:xfrm flipH="1">
              <a:off x="3360" y="1248"/>
              <a:ext cx="1488" cy="8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3" name="Oval 33"/>
            <p:cNvSpPr>
              <a:spLocks noChangeArrowheads="1"/>
            </p:cNvSpPr>
            <p:nvPr/>
          </p:nvSpPr>
          <p:spPr bwMode="auto">
            <a:xfrm>
              <a:off x="4272" y="2112"/>
              <a:ext cx="192" cy="19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/>
            </a:p>
          </p:txBody>
        </p:sp>
        <p:sp>
          <p:nvSpPr>
            <p:cNvPr id="44094" name="Line 34"/>
            <p:cNvSpPr>
              <a:spLocks noChangeShapeType="1"/>
            </p:cNvSpPr>
            <p:nvPr/>
          </p:nvSpPr>
          <p:spPr bwMode="auto">
            <a:xfrm flipV="1">
              <a:off x="4368" y="1248"/>
              <a:ext cx="480" cy="8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5" name="Line 35"/>
            <p:cNvSpPr>
              <a:spLocks noChangeShapeType="1"/>
            </p:cNvSpPr>
            <p:nvPr/>
          </p:nvSpPr>
          <p:spPr bwMode="auto">
            <a:xfrm flipH="1" flipV="1">
              <a:off x="4935" y="1248"/>
              <a:ext cx="528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6" name="Text Box 41"/>
            <p:cNvSpPr txBox="1">
              <a:spLocks noChangeArrowheads="1"/>
            </p:cNvSpPr>
            <p:nvPr/>
          </p:nvSpPr>
          <p:spPr bwMode="auto">
            <a:xfrm>
              <a:off x="3579" y="996"/>
              <a:ext cx="24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200" b="1">
                  <a:latin typeface="Times New Roman" panose="02020603050405020304" pitchFamily="18" charset="0"/>
                </a:rPr>
                <a:t>a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44097" name="Text Box 42"/>
            <p:cNvSpPr txBox="1">
              <a:spLocks noChangeArrowheads="1"/>
            </p:cNvSpPr>
            <p:nvPr/>
          </p:nvSpPr>
          <p:spPr bwMode="auto">
            <a:xfrm>
              <a:off x="4608" y="1008"/>
              <a:ext cx="24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200" b="1">
                  <a:latin typeface="Times New Roman" panose="02020603050405020304" pitchFamily="18" charset="0"/>
                </a:rPr>
                <a:t>b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44098" name="Text Box 43"/>
            <p:cNvSpPr txBox="1">
              <a:spLocks noChangeArrowheads="1"/>
            </p:cNvSpPr>
            <p:nvPr/>
          </p:nvSpPr>
          <p:spPr bwMode="auto">
            <a:xfrm>
              <a:off x="3312" y="2131"/>
              <a:ext cx="24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200" b="1">
                  <a:latin typeface="Times New Roman" panose="02020603050405020304" pitchFamily="18" charset="0"/>
                </a:rPr>
                <a:t>c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44099" name="Text Box 44"/>
            <p:cNvSpPr txBox="1">
              <a:spLocks noChangeArrowheads="1"/>
            </p:cNvSpPr>
            <p:nvPr/>
          </p:nvSpPr>
          <p:spPr bwMode="auto">
            <a:xfrm>
              <a:off x="4368" y="2227"/>
              <a:ext cx="24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200" b="1">
                  <a:latin typeface="Times New Roman" panose="02020603050405020304" pitchFamily="18" charset="0"/>
                </a:rPr>
                <a:t>d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137262" name="Oval 46"/>
          <p:cNvSpPr>
            <a:spLocks noChangeArrowheads="1"/>
          </p:cNvSpPr>
          <p:nvPr/>
        </p:nvSpPr>
        <p:spPr bwMode="auto">
          <a:xfrm>
            <a:off x="7086600" y="24384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137263" name="Oval 47"/>
          <p:cNvSpPr>
            <a:spLocks noChangeArrowheads="1"/>
          </p:cNvSpPr>
          <p:nvPr/>
        </p:nvSpPr>
        <p:spPr bwMode="auto">
          <a:xfrm>
            <a:off x="7439025" y="2790825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137264" name="Oval 48"/>
          <p:cNvSpPr>
            <a:spLocks noChangeArrowheads="1"/>
          </p:cNvSpPr>
          <p:nvPr/>
        </p:nvSpPr>
        <p:spPr bwMode="auto">
          <a:xfrm>
            <a:off x="8382000" y="2209800"/>
            <a:ext cx="304800" cy="304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137265" name="Text Box 49"/>
          <p:cNvSpPr txBox="1">
            <a:spLocks noChangeArrowheads="1"/>
          </p:cNvSpPr>
          <p:nvPr/>
        </p:nvSpPr>
        <p:spPr bwMode="auto">
          <a:xfrm>
            <a:off x="6705600" y="2133600"/>
            <a:ext cx="381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f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137266" name="Text Box 50"/>
          <p:cNvSpPr txBox="1">
            <a:spLocks noChangeArrowheads="1"/>
          </p:cNvSpPr>
          <p:nvPr/>
        </p:nvSpPr>
        <p:spPr bwMode="auto">
          <a:xfrm>
            <a:off x="7391400" y="3048000"/>
            <a:ext cx="381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g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137267" name="Text Box 51"/>
          <p:cNvSpPr txBox="1">
            <a:spLocks noChangeArrowheads="1"/>
          </p:cNvSpPr>
          <p:nvPr/>
        </p:nvSpPr>
        <p:spPr bwMode="auto">
          <a:xfrm>
            <a:off x="8305800" y="2514600"/>
            <a:ext cx="381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h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137294" name="Rectangle 78"/>
          <p:cNvSpPr>
            <a:spLocks noGrp="1" noChangeArrowheads="1"/>
          </p:cNvSpPr>
          <p:nvPr>
            <p:ph type="body" idx="1"/>
          </p:nvPr>
        </p:nvSpPr>
        <p:spPr>
          <a:xfrm>
            <a:off x="2819400" y="4267200"/>
            <a:ext cx="7543800" cy="838200"/>
          </a:xfrm>
          <a:noFill/>
        </p:spPr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G1 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</a:t>
            </a:r>
            <a:r>
              <a:rPr lang="en-US" altLang="zh-CN" b="1" dirty="0">
                <a:ea typeface="宋体" panose="02010600030101010101" pitchFamily="2" charset="-122"/>
              </a:rPr>
              <a:t> G2 ?</a:t>
            </a:r>
            <a:endParaRPr lang="en-US" altLang="zh-CN" b="1" dirty="0">
              <a:ea typeface="宋体" panose="02010600030101010101" pitchFamily="2" charset="-122"/>
            </a:endParaRPr>
          </a:p>
          <a:p>
            <a:endParaRPr lang="en-US" altLang="zh-CN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9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图通构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7419975" cy="344805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819400"/>
            <a:ext cx="10972800" cy="347980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思考：观察发现两个图的顶点均为三度顶点，可能同构。</a:t>
            </a:r>
            <a:endParaRPr lang="en-US" altLang="zh-CN" dirty="0"/>
          </a:p>
          <a:p>
            <a:r>
              <a:rPr lang="zh-CN" altLang="en-US" dirty="0"/>
              <a:t>左图对称性更高（有更多条对称轴），或者说更美观，考虑将右图画成左图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6157" y="583381"/>
            <a:ext cx="5659685" cy="26314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42752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zh-CN" altLang="en-US" sz="3200" dirty="0"/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zh-CN" altLang="en-US" sz="3200" i="1">
                        <a:latin typeface="Cambria Math" panose="02040503050406030204" pitchFamily="18" charset="0"/>
                      </a:rPr>
                      <m:t>作</m:t>
                    </m:r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3200" i="1">
                        <a:latin typeface="Cambria Math" panose="02040503050406030204" pitchFamily="18" charset="0"/>
                      </a:rPr>
                      <m:t>外</m:t>
                    </m:r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五边形</m:t>
                    </m:r>
                  </m:oMath>
                </a14:m>
                <a:r>
                  <a:rPr lang="zh-CN" altLang="en-US" sz="3200" dirty="0"/>
                  <a:t>的五个顶点，将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zh-CN" altLang="en-US" sz="3200" i="1">
                        <a:latin typeface="Cambria Math" panose="02040503050406030204" pitchFamily="18" charset="0"/>
                      </a:rPr>
                      <m:t>往</m:t>
                    </m:r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左下角</m:t>
                    </m:r>
                  </m:oMath>
                </a14:m>
                <a:r>
                  <a:rPr lang="zh-CN" altLang="en-US" sz="3200" dirty="0"/>
                  <a:t>拉</a:t>
                </a:r>
                <a:endParaRPr lang="zh-CN" altLang="en-US" sz="3200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42752"/>
                <a:ext cx="10515600" cy="1325563"/>
              </a:xfrm>
              <a:blipFill rotWithShape="1">
                <a:blip r:embed="rId1"/>
                <a:stretch>
                  <a:fillRect t="-16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1" y="0"/>
            <a:ext cx="3545840" cy="1648619"/>
          </a:xfrm>
          <a:prstGeom prst="rect">
            <a:avLst/>
          </a:prstGeom>
        </p:spPr>
      </p:pic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3684" y="1049495"/>
            <a:ext cx="7326316" cy="4126316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1" y="0"/>
            <a:ext cx="3545840" cy="1648619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42" y="1026160"/>
            <a:ext cx="8728218" cy="5634818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1" y="0"/>
            <a:ext cx="3545840" cy="1648619"/>
          </a:xfrm>
          <a:prstGeom prst="rect">
            <a:avLst/>
          </a:prstGeom>
        </p:spPr>
      </p:pic>
      <p:pic>
        <p:nvPicPr>
          <p:cNvPr id="13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44" y="1000205"/>
            <a:ext cx="4177257" cy="54391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44" y="709233"/>
            <a:ext cx="4744112" cy="543953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1" y="0"/>
            <a:ext cx="3545840" cy="1648619"/>
          </a:xfrm>
          <a:prstGeom prst="rect">
            <a:avLst/>
          </a:prstGeom>
        </p:spPr>
      </p:pic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42" y="1381580"/>
            <a:ext cx="9269478" cy="5111295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044" y="236932"/>
            <a:ext cx="8618955" cy="6384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98000" y="5877518"/>
            <a:ext cx="669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完整过程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A6C986-9747-4725-8969-324B002EB539}" type="slidenum">
              <a:rPr lang="en-US" altLang="zh-CN"/>
            </a:fld>
            <a:endParaRPr lang="en-US" altLang="zh-CN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  必要条件与充分条件的描述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设</a:t>
            </a:r>
            <a:r>
              <a:rPr lang="en-US" altLang="zh-CN" sz="2400" dirty="0">
                <a:ea typeface="宋体" panose="02010600030101010101" pitchFamily="2" charset="-122"/>
              </a:rPr>
              <a:t>A,B</a:t>
            </a:r>
            <a:r>
              <a:rPr lang="zh-CN" altLang="en-US" sz="2400" dirty="0">
                <a:ea typeface="宋体" panose="02010600030101010101" pitchFamily="2" charset="-122"/>
              </a:rPr>
              <a:t>是两个命题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ea typeface="宋体" panose="02010600030101010101" pitchFamily="2" charset="-122"/>
              </a:rPr>
              <a:t>请问如何形式化描述下列关系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1. A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的充分条件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. 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2. A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的必要条件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. 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8A7463A-FC43-4B13-846C-2ECE9A157E56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3" y="2209800"/>
            <a:ext cx="4376041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057400" y="1524003"/>
            <a:ext cx="7391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Determine whether the given graph is planar ?</a:t>
            </a:r>
            <a:br>
              <a:rPr lang="en-US" altLang="zh-CN" sz="2800" dirty="0"/>
            </a:br>
            <a:endParaRPr lang="zh-CN" altLang="en-US" sz="28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3" y="2590800"/>
            <a:ext cx="3359093" cy="304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3" y="931912"/>
            <a:ext cx="7967663" cy="580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sp>
        <p:nvSpPr>
          <p:cNvPr id="4" name="内容占位符 2"/>
          <p:cNvSpPr txBox="1"/>
          <p:nvPr/>
        </p:nvSpPr>
        <p:spPr>
          <a:xfrm>
            <a:off x="2128520" y="1752600"/>
            <a:ext cx="7726680" cy="441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4400" dirty="0"/>
              <a:t>如果非平面</a:t>
            </a:r>
            <a:r>
              <a:rPr lang="en-US" altLang="zh-CN" sz="4400" dirty="0"/>
              <a:t>,</a:t>
            </a:r>
            <a:r>
              <a:rPr lang="zh-CN" altLang="en-US" sz="4400" dirty="0"/>
              <a:t>要么与</a:t>
            </a:r>
            <a:r>
              <a:rPr lang="en-US" altLang="zh-CN" sz="4400" dirty="0"/>
              <a:t>K</a:t>
            </a:r>
            <a:r>
              <a:rPr lang="en-US" altLang="zh-CN" sz="4400" baseline="-25000" dirty="0"/>
              <a:t>3,3</a:t>
            </a:r>
            <a:r>
              <a:rPr lang="zh-CN" altLang="en-US" sz="4400" dirty="0"/>
              <a:t>要么与</a:t>
            </a:r>
            <a:r>
              <a:rPr lang="en-US" altLang="zh-CN" sz="4400" dirty="0"/>
              <a:t>K5 </a:t>
            </a:r>
            <a:r>
              <a:rPr lang="zh-CN" altLang="en-US" sz="4400" dirty="0"/>
              <a:t>同胚</a:t>
            </a:r>
            <a:r>
              <a:rPr lang="en-US" altLang="zh-CN" sz="4400" dirty="0"/>
              <a:t>.</a:t>
            </a:r>
            <a:endParaRPr lang="en-US" altLang="zh-CN" sz="4400" dirty="0"/>
          </a:p>
          <a:p>
            <a:r>
              <a:rPr lang="zh-CN" altLang="en-US" sz="4400" dirty="0"/>
              <a:t>显然可以排除</a:t>
            </a:r>
            <a:r>
              <a:rPr lang="en-US" altLang="zh-CN" sz="4400" dirty="0"/>
              <a:t>K5</a:t>
            </a:r>
            <a:endParaRPr lang="en-US" altLang="zh-CN" sz="4400" dirty="0"/>
          </a:p>
          <a:p>
            <a:r>
              <a:rPr lang="zh-CN" altLang="en-US" sz="4400" dirty="0"/>
              <a:t>考虑</a:t>
            </a:r>
            <a:r>
              <a:rPr lang="en-US" altLang="zh-CN" sz="4400" dirty="0"/>
              <a:t>K</a:t>
            </a:r>
            <a:r>
              <a:rPr lang="en-US" altLang="zh-CN" sz="4400" baseline="-25000" dirty="0"/>
              <a:t>3,3,</a:t>
            </a:r>
            <a:r>
              <a:rPr lang="en-US" altLang="zh-CN" sz="4400" dirty="0"/>
              <a:t>  </a:t>
            </a:r>
            <a:endParaRPr lang="en-US" altLang="zh-CN" sz="4400" dirty="0"/>
          </a:p>
          <a:p>
            <a:r>
              <a:rPr lang="en-US" altLang="zh-CN" sz="4400" dirty="0"/>
              <a:t> </a:t>
            </a:r>
            <a:r>
              <a:rPr lang="zh-CN" altLang="en-US" sz="4400" dirty="0"/>
              <a:t>本图多了</a:t>
            </a:r>
            <a:r>
              <a:rPr lang="en-US" altLang="zh-CN" sz="4400" dirty="0"/>
              <a:t>2</a:t>
            </a:r>
            <a:r>
              <a:rPr lang="zh-CN" altLang="en-US" sz="4400" dirty="0"/>
              <a:t>个节点，得删除</a:t>
            </a:r>
            <a:endParaRPr lang="en-US" altLang="zh-CN" sz="4400" dirty="0"/>
          </a:p>
          <a:p>
            <a:endParaRPr lang="en-US" altLang="zh-CN" sz="4400" dirty="0"/>
          </a:p>
          <a:p>
            <a:endParaRPr lang="zh-CN" altLang="en-US" sz="44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72961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0516"/>
            <a:ext cx="8991600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16518"/>
            <a:ext cx="5904780" cy="38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5181600" cy="364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30" y="1828800"/>
            <a:ext cx="597762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62738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66800"/>
            <a:ext cx="445135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A6C986-9747-4725-8969-324B002EB539}" type="slidenum">
              <a:rPr lang="en-US" altLang="zh-CN"/>
            </a:fld>
            <a:endParaRPr lang="en-US" altLang="zh-CN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  必要条件与充分条件的描述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设</a:t>
            </a:r>
            <a:r>
              <a:rPr lang="en-US" altLang="zh-CN" sz="2400" dirty="0">
                <a:ea typeface="宋体" panose="02010600030101010101" pitchFamily="2" charset="-122"/>
              </a:rPr>
              <a:t>A,B</a:t>
            </a:r>
            <a:r>
              <a:rPr lang="zh-CN" altLang="en-US" sz="2400" dirty="0">
                <a:ea typeface="宋体" panose="02010600030101010101" pitchFamily="2" charset="-122"/>
              </a:rPr>
              <a:t>是两个命题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ea typeface="宋体" panose="02010600030101010101" pitchFamily="2" charset="-122"/>
              </a:rPr>
              <a:t>请问如何形式化描述下列关系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1. A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的充分条件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2. A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的必要条件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.  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A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8A7463A-FC43-4B13-846C-2ECE9A157E56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514600" y="6096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解法</a:t>
            </a:r>
            <a:r>
              <a:rPr lang="en-US" altLang="zh-CN" sz="4000" b="1" dirty="0">
                <a:solidFill>
                  <a:schemeClr val="bg1"/>
                </a:solidFill>
              </a:rPr>
              <a:t>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106930"/>
            <a:ext cx="4175760" cy="3101340"/>
          </a:xfrm>
          <a:prstGeom prst="rect">
            <a:avLst/>
          </a:prstGeom>
        </p:spPr>
      </p:pic>
      <p:pic>
        <p:nvPicPr>
          <p:cNvPr id="6" name="内容占位符 3" descr="C:\Users\17218\Desktop\学习\大二上\离散数学\微信图片_20211216113216.jpg微信图片_202112161132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32987" y="990600"/>
            <a:ext cx="3619500" cy="2667000"/>
          </a:xfrm>
          <a:prstGeom prst="rect">
            <a:avLst/>
          </a:prstGeom>
        </p:spPr>
      </p:pic>
      <p:pic>
        <p:nvPicPr>
          <p:cNvPr id="7" name="内容占位符 3" descr="C:\Users\17218\Desktop\学习\大二上\离散数学\微信图片_20211216113219.jpg微信图片_202112161132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48500" y="3874770"/>
            <a:ext cx="36195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4" name="内容占位符 3" descr="C:\Users\17218\Desktop\学习\大二上\离散数学\微信图片_20211216113219.jpg微信图片_202112161132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47800" y="1257403"/>
            <a:ext cx="3619500" cy="2667000"/>
          </a:xfrm>
          <a:prstGeom prst="rect">
            <a:avLst/>
          </a:prstGeom>
        </p:spPr>
      </p:pic>
      <p:pic>
        <p:nvPicPr>
          <p:cNvPr id="5" name="内容占位符 3" descr="C:\Users\17218\Desktop\学习\大二上\离散数学\微信图片_20211216113223.jpg微信图片_202112161132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10200" y="1333501"/>
            <a:ext cx="3619500" cy="2667000"/>
          </a:xfrm>
          <a:prstGeom prst="rect">
            <a:avLst/>
          </a:prstGeom>
        </p:spPr>
      </p:pic>
      <p:pic>
        <p:nvPicPr>
          <p:cNvPr id="6" name="内容占位符 3" descr="C:\Users\17218\Desktop\学习\大二上\离散数学\微信图片_20211216113226.jpg微信图片_202112161132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67452" y="4000501"/>
            <a:ext cx="3619500" cy="2667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14600" y="6096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解法</a:t>
            </a:r>
            <a:r>
              <a:rPr lang="en-US" altLang="zh-CN" sz="4000" b="1" dirty="0">
                <a:solidFill>
                  <a:schemeClr val="bg1"/>
                </a:solidFill>
              </a:rPr>
              <a:t>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4" name="内容占位符 3" descr="C:\Users\17218\Desktop\学习\大二上\离散数学\微信图片_20211216113226.jpg微信图片_202112161132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28800" y="1676400"/>
            <a:ext cx="3619500" cy="2667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4600" y="6096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解法</a:t>
            </a:r>
            <a:r>
              <a:rPr lang="en-US" altLang="zh-CN" sz="4000" b="1" dirty="0">
                <a:solidFill>
                  <a:schemeClr val="bg1"/>
                </a:solidFill>
              </a:rPr>
              <a:t>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内容占位符 3" descr="C:\Users\17218\Desktop\学习\大二上\离散数学\微信图片_20211216113229.jpg微信图片_2021121611322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34000" y="963543"/>
            <a:ext cx="3619500" cy="2667000"/>
          </a:xfrm>
          <a:prstGeom prst="rect">
            <a:avLst/>
          </a:prstGeom>
        </p:spPr>
      </p:pic>
      <p:pic>
        <p:nvPicPr>
          <p:cNvPr id="7" name="内容占位符 3" descr="C:\Users\17218\Desktop\学习\大二上\离散数学\微信图片_20211216113233.jpg微信图片_202112161132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91300" y="3954464"/>
            <a:ext cx="36195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4" name="内容占位符 3" descr="C:\Users\17218\Desktop\学习\大二上\离散数学\微信图片_20211216113235.jpg微信图片_2021121611323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86400" y="1057071"/>
            <a:ext cx="3619500" cy="2667000"/>
          </a:xfrm>
          <a:prstGeom prst="rect">
            <a:avLst/>
          </a:prstGeom>
        </p:spPr>
      </p:pic>
      <p:pic>
        <p:nvPicPr>
          <p:cNvPr id="5" name="内容占位符 3" descr="C:\Users\17218\Desktop\学习\大二上\离散数学\微信图片_20211216113233.jpg微信图片_202112161132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4000" y="1057071"/>
            <a:ext cx="3619500" cy="2667000"/>
          </a:xfrm>
          <a:prstGeom prst="rect">
            <a:avLst/>
          </a:prstGeom>
        </p:spPr>
      </p:pic>
      <p:pic>
        <p:nvPicPr>
          <p:cNvPr id="6" name="内容占位符 3" descr="C:\Users\17218\Desktop\学习\大二上\离散数学\微信图片_20211216113238.jpg微信图片_2021121611323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34200" y="3954464"/>
            <a:ext cx="36195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6" y="914400"/>
            <a:ext cx="66198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3" y="3505203"/>
            <a:ext cx="4901899" cy="299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43050"/>
            <a:ext cx="61150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A01494-C5F3-4219-BD83-8F52D657D5F0}" type="datetime11">
              <a:rPr lang="zh-CN" altLang="en-US" smtClean="0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82B17-F4B9-4E69-BBA1-6349D6D638C5}" type="slidenum">
              <a:rPr lang="en-US" altLang="zh-CN" smtClean="0"/>
            </a:fld>
            <a:endParaRPr lang="en-US" altLang="zh-C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66167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97A3D5-639C-4CD2-9D98-82F7A09D1D69}" type="slidenum">
              <a:rPr lang="en-US" altLang="zh-CN"/>
            </a:fld>
            <a:endParaRPr lang="en-US" altLang="zh-CN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Euler and Hamilton Paths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86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828800"/>
                <a:ext cx="10972800" cy="2441575"/>
              </a:xfrm>
            </p:spPr>
            <p:txBody>
              <a:bodyPr/>
              <a:lstStyle/>
              <a:p>
                <a:r>
                  <a:rPr lang="en-US" altLang="zh-CN" dirty="0">
                    <a:ea typeface="宋体" panose="02010600030101010101" pitchFamily="2" charset="-122"/>
                  </a:rPr>
                  <a:t>Q:For which values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does the complete bipartite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have an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   a)Euler circuit?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   b)Euler path?</a:t>
                </a:r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686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828800"/>
                <a:ext cx="10972800" cy="244157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924104"/>
            <a:ext cx="10401300" cy="5635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a)Euler circuit?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629266"/>
          </a:xfrm>
        </p:spPr>
        <p:txBody>
          <a:bodyPr/>
          <a:lstStyle/>
          <a:p>
            <a:r>
              <a:rPr lang="zh-CN" altLang="en-US" sz="2400" dirty="0"/>
              <a:t>具有欧拉回路当且仅当其每个顶点的度数为偶数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06B1F-E309-46B0-BE33-26BDE263F330}" type="slidenum">
              <a:rPr lang="en-US" altLang="zh-CN" smtClean="0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876491" y="2564049"/>
                <a:ext cx="259080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构建完全二分图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91" y="2564049"/>
                <a:ext cx="2590800" cy="381515"/>
              </a:xfrm>
              <a:prstGeom prst="rect">
                <a:avLst/>
              </a:prstGeom>
              <a:blipFill rotWithShape="1">
                <a:blip r:embed="rId1"/>
                <a:stretch>
                  <a:fillRect l="-3" t="-145" r="3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组合 73"/>
          <p:cNvGrpSpPr/>
          <p:nvPr/>
        </p:nvGrpSpPr>
        <p:grpSpPr>
          <a:xfrm>
            <a:off x="2030798" y="3280147"/>
            <a:ext cx="2590800" cy="2048423"/>
            <a:chOff x="2485139" y="3712480"/>
            <a:chExt cx="1743075" cy="1308932"/>
          </a:xfrm>
        </p:grpSpPr>
        <p:sp>
          <p:nvSpPr>
            <p:cNvPr id="8" name="椭圆 7"/>
            <p:cNvSpPr/>
            <p:nvPr/>
          </p:nvSpPr>
          <p:spPr>
            <a:xfrm>
              <a:off x="2679449" y="371248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965199" y="371514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89049" y="371514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694815" y="380753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847215" y="380753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984376" y="380372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136776" y="380372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485139" y="486635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808989" y="486635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094739" y="486901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418589" y="486901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740534" y="49349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892934" y="493493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030095" y="493112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182495" y="493112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8" idx="4"/>
              <a:endCxn id="23" idx="0"/>
            </p:cNvCxnSpPr>
            <p:nvPr/>
          </p:nvCxnSpPr>
          <p:spPr>
            <a:xfrm flipH="1">
              <a:off x="2561339" y="3864880"/>
              <a:ext cx="19431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8" idx="4"/>
              <a:endCxn id="24" idx="0"/>
            </p:cNvCxnSpPr>
            <p:nvPr/>
          </p:nvCxnSpPr>
          <p:spPr>
            <a:xfrm>
              <a:off x="2755649" y="3864880"/>
              <a:ext cx="12954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8" idx="4"/>
              <a:endCxn id="25" idx="0"/>
            </p:cNvCxnSpPr>
            <p:nvPr/>
          </p:nvCxnSpPr>
          <p:spPr>
            <a:xfrm>
              <a:off x="2755649" y="3864880"/>
              <a:ext cx="415290" cy="1004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8" idx="4"/>
              <a:endCxn id="26" idx="0"/>
            </p:cNvCxnSpPr>
            <p:nvPr/>
          </p:nvCxnSpPr>
          <p:spPr>
            <a:xfrm>
              <a:off x="2755649" y="3864880"/>
              <a:ext cx="739140" cy="1004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9" idx="4"/>
              <a:endCxn id="23" idx="0"/>
            </p:cNvCxnSpPr>
            <p:nvPr/>
          </p:nvCxnSpPr>
          <p:spPr>
            <a:xfrm flipH="1">
              <a:off x="2561339" y="3867541"/>
              <a:ext cx="480060" cy="998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9" idx="4"/>
              <a:endCxn id="24" idx="0"/>
            </p:cNvCxnSpPr>
            <p:nvPr/>
          </p:nvCxnSpPr>
          <p:spPr>
            <a:xfrm flipH="1">
              <a:off x="2885189" y="3867541"/>
              <a:ext cx="156210" cy="998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9" idx="4"/>
              <a:endCxn id="25" idx="0"/>
            </p:cNvCxnSpPr>
            <p:nvPr/>
          </p:nvCxnSpPr>
          <p:spPr>
            <a:xfrm>
              <a:off x="3041399" y="3867541"/>
              <a:ext cx="12954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9" idx="4"/>
              <a:endCxn id="26" idx="0"/>
            </p:cNvCxnSpPr>
            <p:nvPr/>
          </p:nvCxnSpPr>
          <p:spPr>
            <a:xfrm>
              <a:off x="3041399" y="3867541"/>
              <a:ext cx="45339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10" idx="4"/>
              <a:endCxn id="23" idx="0"/>
            </p:cNvCxnSpPr>
            <p:nvPr/>
          </p:nvCxnSpPr>
          <p:spPr>
            <a:xfrm flipH="1">
              <a:off x="2561339" y="3867541"/>
              <a:ext cx="803910" cy="998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10" idx="4"/>
              <a:endCxn id="24" idx="0"/>
            </p:cNvCxnSpPr>
            <p:nvPr/>
          </p:nvCxnSpPr>
          <p:spPr>
            <a:xfrm flipH="1">
              <a:off x="2885189" y="3867541"/>
              <a:ext cx="480060" cy="998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10" idx="4"/>
              <a:endCxn id="25" idx="0"/>
            </p:cNvCxnSpPr>
            <p:nvPr/>
          </p:nvCxnSpPr>
          <p:spPr>
            <a:xfrm flipH="1">
              <a:off x="3170939" y="3867541"/>
              <a:ext cx="19431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10" idx="4"/>
              <a:endCxn id="26" idx="0"/>
            </p:cNvCxnSpPr>
            <p:nvPr/>
          </p:nvCxnSpPr>
          <p:spPr>
            <a:xfrm>
              <a:off x="3365249" y="3867541"/>
              <a:ext cx="12954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4497172" y="3288268"/>
                <a:ext cx="182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𝐷𝑒𝑔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172" y="3288268"/>
                <a:ext cx="1828800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6" t="-37" r="6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1194270" y="3211325"/>
                <a:ext cx="22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70" y="3211325"/>
                <a:ext cx="2286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06" t="-35" r="-23683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1282149" y="5038375"/>
                <a:ext cx="22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149" y="5038375"/>
                <a:ext cx="2286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7" t="-77" r="3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/>
              <p:cNvSpPr txBox="1"/>
              <p:nvPr/>
            </p:nvSpPr>
            <p:spPr>
              <a:xfrm>
                <a:off x="4680887" y="4993401"/>
                <a:ext cx="1828800" cy="67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𝐷𝑒𝑔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87" y="4993401"/>
                <a:ext cx="1828800" cy="672043"/>
              </a:xfrm>
              <a:prstGeom prst="rect">
                <a:avLst/>
              </a:prstGeom>
              <a:blipFill rotWithShape="1">
                <a:blip r:embed="rId5"/>
                <a:stretch>
                  <a:fillRect l="-17" t="-59" r="17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7543799" y="3895124"/>
            <a:ext cx="406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因为每个顶点度数均为偶数，所以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均为偶数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b)Euler path?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06B1F-E309-46B0-BE33-26BDE263F330}" type="slidenum">
              <a:rPr lang="en-US" altLang="zh-CN" smtClean="0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757793" y="2033439"/>
                <a:ext cx="5286157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①在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20204" pitchFamily="34" charset="0"/>
                      </a:rPr>
                      <m:t>的</m:t>
                    </m:r>
                  </m:oMath>
                </a14:m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m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个顶点中恰有两个顶点的度数为基数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93" y="2033439"/>
                <a:ext cx="5286157" cy="387927"/>
              </a:xfrm>
              <a:prstGeom prst="rect">
                <a:avLst/>
              </a:prstGeom>
              <a:blipFill rotWithShape="1">
                <a:blip r:embed="rId1"/>
                <a:stretch>
                  <a:fillRect l="-5" t="-44" r="1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1211401" y="3239475"/>
            <a:ext cx="2480945" cy="1789725"/>
            <a:chOff x="1604229" y="3594190"/>
            <a:chExt cx="1743075" cy="1308932"/>
          </a:xfrm>
        </p:grpSpPr>
        <p:sp>
          <p:nvSpPr>
            <p:cNvPr id="8" name="椭圆 7"/>
            <p:cNvSpPr/>
            <p:nvPr/>
          </p:nvSpPr>
          <p:spPr>
            <a:xfrm>
              <a:off x="1798539" y="359419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084289" y="359685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408139" y="359685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813905" y="368924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966305" y="368924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103466" y="368543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255866" y="36854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604229" y="474806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928079" y="474806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2213829" y="475072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37679" y="475072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859624" y="481664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012024" y="481664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149185" y="481283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301585" y="481283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8" idx="4"/>
              <a:endCxn id="23" idx="0"/>
            </p:cNvCxnSpPr>
            <p:nvPr/>
          </p:nvCxnSpPr>
          <p:spPr>
            <a:xfrm flipH="1">
              <a:off x="1680429" y="3746590"/>
              <a:ext cx="19431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8" idx="4"/>
              <a:endCxn id="24" idx="0"/>
            </p:cNvCxnSpPr>
            <p:nvPr/>
          </p:nvCxnSpPr>
          <p:spPr>
            <a:xfrm>
              <a:off x="1874739" y="3746590"/>
              <a:ext cx="12954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8" idx="4"/>
              <a:endCxn id="25" idx="0"/>
            </p:cNvCxnSpPr>
            <p:nvPr/>
          </p:nvCxnSpPr>
          <p:spPr>
            <a:xfrm>
              <a:off x="1874739" y="3746590"/>
              <a:ext cx="415290" cy="1004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8" idx="4"/>
              <a:endCxn id="26" idx="0"/>
            </p:cNvCxnSpPr>
            <p:nvPr/>
          </p:nvCxnSpPr>
          <p:spPr>
            <a:xfrm>
              <a:off x="1874739" y="3746590"/>
              <a:ext cx="739140" cy="1004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9" idx="4"/>
              <a:endCxn id="23" idx="0"/>
            </p:cNvCxnSpPr>
            <p:nvPr/>
          </p:nvCxnSpPr>
          <p:spPr>
            <a:xfrm flipH="1">
              <a:off x="1680429" y="3749251"/>
              <a:ext cx="480060" cy="998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9" idx="4"/>
              <a:endCxn id="24" idx="0"/>
            </p:cNvCxnSpPr>
            <p:nvPr/>
          </p:nvCxnSpPr>
          <p:spPr>
            <a:xfrm flipH="1">
              <a:off x="2004279" y="3749251"/>
              <a:ext cx="156210" cy="998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9" idx="4"/>
              <a:endCxn id="25" idx="0"/>
            </p:cNvCxnSpPr>
            <p:nvPr/>
          </p:nvCxnSpPr>
          <p:spPr>
            <a:xfrm>
              <a:off x="2160489" y="3749251"/>
              <a:ext cx="12954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9" idx="4"/>
              <a:endCxn id="26" idx="0"/>
            </p:cNvCxnSpPr>
            <p:nvPr/>
          </p:nvCxnSpPr>
          <p:spPr>
            <a:xfrm>
              <a:off x="2160489" y="3749251"/>
              <a:ext cx="45339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10" idx="4"/>
              <a:endCxn id="23" idx="0"/>
            </p:cNvCxnSpPr>
            <p:nvPr/>
          </p:nvCxnSpPr>
          <p:spPr>
            <a:xfrm flipH="1">
              <a:off x="1680429" y="3749251"/>
              <a:ext cx="803910" cy="998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10" idx="4"/>
              <a:endCxn id="24" idx="0"/>
            </p:cNvCxnSpPr>
            <p:nvPr/>
          </p:nvCxnSpPr>
          <p:spPr>
            <a:xfrm flipH="1">
              <a:off x="2004279" y="3749251"/>
              <a:ext cx="480060" cy="998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10" idx="4"/>
              <a:endCxn id="25" idx="0"/>
            </p:cNvCxnSpPr>
            <p:nvPr/>
          </p:nvCxnSpPr>
          <p:spPr>
            <a:xfrm flipH="1">
              <a:off x="2290029" y="3749251"/>
              <a:ext cx="19431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10" idx="4"/>
              <a:endCxn id="26" idx="0"/>
            </p:cNvCxnSpPr>
            <p:nvPr/>
          </p:nvCxnSpPr>
          <p:spPr>
            <a:xfrm>
              <a:off x="2484339" y="3749251"/>
              <a:ext cx="129540" cy="1001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3583664" y="3204177"/>
                <a:ext cx="182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𝐷𝑒𝑔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664" y="3204177"/>
                <a:ext cx="1828800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20" t="-93" r="20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683612" y="3144782"/>
                <a:ext cx="22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12" y="3144782"/>
                <a:ext cx="2286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4" t="-71" r="-23735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679232" y="4715795"/>
                <a:ext cx="22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32" y="4715795"/>
                <a:ext cx="2286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82" t="-77" r="18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/>
              <p:cNvSpPr txBox="1"/>
              <p:nvPr/>
            </p:nvSpPr>
            <p:spPr>
              <a:xfrm>
                <a:off x="3653576" y="4728131"/>
                <a:ext cx="1828800" cy="67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𝐷𝑒𝑔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576" y="4728131"/>
                <a:ext cx="1828800" cy="672043"/>
              </a:xfrm>
              <a:prstGeom prst="rect">
                <a:avLst/>
              </a:prstGeom>
              <a:blipFill rotWithShape="1">
                <a:blip r:embed="rId5"/>
                <a:stretch>
                  <a:fillRect l="-23" t="-83" r="23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754869" y="1771462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具有欧拉路但不具有欧拉回路</a:t>
            </a:r>
            <a:r>
              <a:rPr lang="zh-CN" altLang="en-US" sz="2000" dirty="0"/>
              <a:t>当且仅当其恰有两个度数为奇数的顶点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5784935" y="3329448"/>
                <a:ext cx="5286157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②在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20204" pitchFamily="34" charset="0"/>
                      </a:rPr>
                      <m:t>的</m:t>
                    </m:r>
                  </m:oMath>
                </a14:m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n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个顶点中恰有两个顶点的度数为基数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35" y="3329448"/>
                <a:ext cx="5286157" cy="387927"/>
              </a:xfrm>
              <a:prstGeom prst="rect">
                <a:avLst/>
              </a:prstGeom>
              <a:blipFill rotWithShape="1">
                <a:blip r:embed="rId6"/>
                <a:stretch>
                  <a:fillRect l="-2" t="-37" r="9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5784763" y="4567998"/>
                <a:ext cx="5286157" cy="66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③在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20204" pitchFamily="34" charset="0"/>
                      </a:rPr>
                      <m:t>的</m:t>
                    </m:r>
                  </m:oMath>
                </a14:m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n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个顶点和</a:t>
                </a: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m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个顶点中分别恰有一个顶点度数为基数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763" y="4567998"/>
                <a:ext cx="5286157" cy="664926"/>
              </a:xfrm>
              <a:prstGeom prst="rect">
                <a:avLst/>
              </a:prstGeom>
              <a:blipFill rotWithShape="1">
                <a:blip r:embed="rId7"/>
                <a:stretch>
                  <a:fillRect l="-10" t="-67" r="6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252140" y="2554823"/>
                <a:ext cx="4297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因为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m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中所有顶点度数相同，所有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m=2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；由于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的度数为奇数，因此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n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为奇数</a:t>
                </a:r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40" y="2554823"/>
                <a:ext cx="4297461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13" t="-37" r="8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6252142" y="3797026"/>
            <a:ext cx="429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与上类似可得，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n=2, m=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奇数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6279282" y="5369630"/>
                <a:ext cx="4297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1</m:t>
                    </m:r>
                  </m:oMath>
                </a14:m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282" y="5369630"/>
                <a:ext cx="4297461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9" t="-19" r="4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A6C986-9747-4725-8969-324B002EB539}" type="slidenum">
              <a:rPr lang="en-US" altLang="zh-CN"/>
            </a:fld>
            <a:endParaRPr lang="en-US" altLang="zh-CN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  必要条件与充分条件的描述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设</a:t>
            </a:r>
            <a:r>
              <a:rPr lang="en-US" altLang="zh-CN" sz="2400" dirty="0">
                <a:ea typeface="宋体" panose="02010600030101010101" pitchFamily="2" charset="-122"/>
              </a:rPr>
              <a:t>A,B</a:t>
            </a:r>
            <a:r>
              <a:rPr lang="zh-CN" altLang="en-US" sz="2400" dirty="0">
                <a:ea typeface="宋体" panose="02010600030101010101" pitchFamily="2" charset="-122"/>
              </a:rPr>
              <a:t>是两个命题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ea typeface="宋体" panose="02010600030101010101" pitchFamily="2" charset="-122"/>
              </a:rPr>
              <a:t>请问如何形式化描述下列关系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1. A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的必要条件但不是充分条件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. 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2. A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的充要条件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8A7463A-FC43-4B13-846C-2ECE9A157E56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 which values of m and n does the complete bipartite graph </a:t>
            </a:r>
            <a:r>
              <a:rPr lang="en-US" altLang="zh-CN" dirty="0" err="1"/>
              <a:t>Km,n</a:t>
            </a:r>
            <a:r>
              <a:rPr lang="en-US" altLang="zh-CN" dirty="0"/>
              <a:t> have a Hamilton circuit?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对哪些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值来说，完全二部图具有哈密顿回路？</a:t>
            </a:r>
            <a:endParaRPr lang="en-US" altLang="zh-CN" dirty="0"/>
          </a:p>
          <a:p>
            <a:r>
              <a:rPr lang="zh-CN" altLang="en-US" dirty="0"/>
              <a:t>答</a:t>
            </a:r>
            <a:r>
              <a:rPr lang="en-US" altLang="zh-CN" dirty="0"/>
              <a:t>: (1)  </a:t>
            </a:r>
            <a:r>
              <a:rPr lang="zh-CN" altLang="en-US" dirty="0"/>
              <a:t>对于节点数</a:t>
            </a:r>
            <a:r>
              <a:rPr lang="en-US" altLang="zh-CN" dirty="0"/>
              <a:t>&gt;=3</a:t>
            </a:r>
            <a:r>
              <a:rPr lang="zh-CN" altLang="en-US" dirty="0"/>
              <a:t>的图而言</a:t>
            </a:r>
            <a:r>
              <a:rPr lang="en-US" altLang="zh-CN" dirty="0"/>
              <a:t>,</a:t>
            </a:r>
            <a:r>
              <a:rPr lang="zh-CN" altLang="en-US" dirty="0"/>
              <a:t>存在回路的充分条件是</a:t>
            </a:r>
            <a:r>
              <a:rPr lang="en-US" altLang="zh-CN" dirty="0"/>
              <a:t>, </a:t>
            </a:r>
            <a:r>
              <a:rPr lang="zh-CN" altLang="en-US" dirty="0"/>
              <a:t>从         中取出任意不相邻的节点</a:t>
            </a:r>
            <a:r>
              <a:rPr lang="en-US" altLang="zh-CN" dirty="0" err="1"/>
              <a:t>u,v</a:t>
            </a:r>
            <a:r>
              <a:rPr lang="en-US" altLang="zh-CN" dirty="0"/>
              <a:t>, </a:t>
            </a:r>
            <a:r>
              <a:rPr lang="zh-CN" altLang="en-US" dirty="0"/>
              <a:t>满足  </a:t>
            </a:r>
            <a:r>
              <a:rPr lang="en-US" altLang="zh-CN" dirty="0" err="1"/>
              <a:t>deg</a:t>
            </a:r>
            <a:r>
              <a:rPr lang="en-US" altLang="zh-CN" dirty="0"/>
              <a:t>(u)+</a:t>
            </a:r>
            <a:r>
              <a:rPr lang="en-US" altLang="zh-CN" dirty="0" err="1"/>
              <a:t>deg</a:t>
            </a:r>
            <a:r>
              <a:rPr lang="en-US" altLang="zh-CN" dirty="0"/>
              <a:t>(v)&gt;=</a:t>
            </a:r>
            <a:r>
              <a:rPr lang="en-US" altLang="zh-CN" dirty="0" err="1"/>
              <a:t>m+n</a:t>
            </a:r>
            <a:r>
              <a:rPr lang="en-US" altLang="zh-CN" dirty="0"/>
              <a:t>. </a:t>
            </a:r>
            <a:r>
              <a:rPr lang="zh-CN" altLang="en-US" dirty="0"/>
              <a:t>于是有</a:t>
            </a:r>
            <a:r>
              <a:rPr lang="en-US" altLang="zh-CN" dirty="0"/>
              <a:t>:    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dirty="0" err="1"/>
              <a:t>m+m</a:t>
            </a:r>
            <a:r>
              <a:rPr lang="en-US" altLang="zh-CN" dirty="0"/>
              <a:t>&gt;=</a:t>
            </a:r>
            <a:r>
              <a:rPr lang="en-US" altLang="zh-CN" dirty="0" err="1"/>
              <a:t>m+n</a:t>
            </a:r>
            <a:r>
              <a:rPr lang="en-US" altLang="zh-CN" dirty="0"/>
              <a:t> , </a:t>
            </a:r>
            <a:r>
              <a:rPr lang="en-US" altLang="zh-CN" dirty="0" err="1"/>
              <a:t>n+n</a:t>
            </a:r>
            <a:r>
              <a:rPr lang="en-US" altLang="zh-CN" dirty="0"/>
              <a:t>&gt;=</a:t>
            </a:r>
            <a:r>
              <a:rPr lang="en-US" altLang="zh-CN" dirty="0" err="1"/>
              <a:t>m+n</a:t>
            </a:r>
            <a:endParaRPr lang="en-US" altLang="zh-CN" dirty="0"/>
          </a:p>
          <a:p>
            <a:r>
              <a:rPr lang="zh-CN" altLang="en-US" dirty="0"/>
              <a:t>即节点数大于</a:t>
            </a:r>
            <a:r>
              <a:rPr lang="en-US" altLang="zh-CN" dirty="0"/>
              <a:t>3</a:t>
            </a:r>
            <a:r>
              <a:rPr lang="zh-CN" altLang="en-US" dirty="0"/>
              <a:t>时的充分条件是</a:t>
            </a:r>
            <a:r>
              <a:rPr lang="en-US" altLang="zh-CN" dirty="0"/>
              <a:t> m=n </a:t>
            </a:r>
            <a:endParaRPr lang="en-US" altLang="zh-CN" dirty="0"/>
          </a:p>
          <a:p>
            <a:r>
              <a:rPr lang="zh-CN" altLang="en-US" dirty="0"/>
              <a:t>即 </a:t>
            </a:r>
            <a:r>
              <a:rPr lang="en-US" altLang="zh-CN" dirty="0"/>
              <a:t>m=n</a:t>
            </a:r>
            <a:r>
              <a:rPr lang="zh-CN" altLang="en-US" dirty="0"/>
              <a:t>且</a:t>
            </a:r>
            <a:r>
              <a:rPr lang="en-US" altLang="zh-CN" dirty="0"/>
              <a:t>m&gt;=2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6" name="对象 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562600" y="3048003"/>
          <a:ext cx="750888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" name="" r:id="rId1" imgW="368300" imgH="228600" progId="Equation.3">
                  <p:embed/>
                </p:oleObj>
              </mc:Choice>
              <mc:Fallback>
                <p:oleObj name="" r:id="rId1" imgW="368300" imgH="228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048003"/>
                        <a:ext cx="750888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(2)</a:t>
            </a:r>
            <a:r>
              <a:rPr lang="zh-CN" altLang="en-US" dirty="0"/>
              <a:t> 充分条件没有考虑的情况是：</a:t>
            </a:r>
            <a:endParaRPr lang="en-US" altLang="zh-CN" dirty="0"/>
          </a:p>
          <a:p>
            <a:pPr lvl="1"/>
            <a:r>
              <a:rPr lang="en-US" altLang="zh-CN" dirty="0"/>
              <a:t>m!=n.</a:t>
            </a:r>
            <a:r>
              <a:rPr lang="zh-CN" altLang="en-US" dirty="0"/>
              <a:t> 待定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zh-CN" altLang="en-US" dirty="0"/>
              <a:t>或者</a:t>
            </a:r>
            <a:r>
              <a:rPr lang="en-US" altLang="zh-CN" dirty="0"/>
              <a:t>m&lt;2,</a:t>
            </a:r>
            <a:r>
              <a:rPr lang="zh-CN" altLang="en-US" dirty="0"/>
              <a:t>即</a:t>
            </a:r>
            <a:r>
              <a:rPr lang="en-US" altLang="zh-CN" dirty="0"/>
              <a:t>m=1. </a:t>
            </a:r>
            <a:r>
              <a:rPr lang="zh-CN" altLang="en-US" dirty="0"/>
              <a:t>易知无哈密顿回</a:t>
            </a:r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考虑 </a:t>
            </a:r>
            <a:r>
              <a:rPr lang="en-US" altLang="zh-CN" dirty="0"/>
              <a:t>m!=n. </a:t>
            </a:r>
            <a:r>
              <a:rPr lang="zh-CN" altLang="en-US" dirty="0"/>
              <a:t>不失一般性</a:t>
            </a:r>
            <a:r>
              <a:rPr lang="en-US" altLang="zh-CN" dirty="0"/>
              <a:t>,</a:t>
            </a:r>
            <a:r>
              <a:rPr lang="zh-CN" altLang="en-US" dirty="0"/>
              <a:t>假设</a:t>
            </a:r>
            <a:r>
              <a:rPr lang="en-US" altLang="zh-CN" dirty="0"/>
              <a:t>2&lt;m&lt;n.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任意回路上的边都在节点集的</a:t>
            </a:r>
            <a:r>
              <a:rPr lang="en-US" altLang="zh-CN" dirty="0"/>
              <a:t>2</a:t>
            </a:r>
            <a:r>
              <a:rPr lang="zh-CN" altLang="en-US" dirty="0"/>
              <a:t>个划分</a:t>
            </a:r>
            <a:r>
              <a:rPr lang="en-US" altLang="zh-CN" dirty="0"/>
              <a:t>AB</a:t>
            </a:r>
            <a:r>
              <a:rPr lang="zh-CN" altLang="en-US" dirty="0"/>
              <a:t>上来回摆动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(3)</a:t>
            </a:r>
            <a:r>
              <a:rPr lang="zh-CN" altLang="en-US" dirty="0"/>
              <a:t>考虑 </a:t>
            </a:r>
            <a:r>
              <a:rPr lang="en-US" altLang="zh-CN" dirty="0"/>
              <a:t>m!=n. </a:t>
            </a:r>
            <a:r>
              <a:rPr lang="zh-CN" altLang="en-US" dirty="0"/>
              <a:t>不失一般性</a:t>
            </a:r>
            <a:r>
              <a:rPr lang="en-US" altLang="zh-CN" dirty="0"/>
              <a:t>,</a:t>
            </a:r>
            <a:r>
              <a:rPr lang="zh-CN" altLang="en-US" dirty="0"/>
              <a:t>假设</a:t>
            </a:r>
            <a:r>
              <a:rPr lang="en-US" altLang="zh-CN" dirty="0"/>
              <a:t>2&lt;m&lt;n.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假设存在哈密顿回路， 那么该回路必定交替出现在</a:t>
            </a:r>
            <a:r>
              <a:rPr lang="en-US" altLang="zh-CN" dirty="0"/>
              <a:t>2</a:t>
            </a:r>
            <a:r>
              <a:rPr lang="zh-CN" altLang="en-US" dirty="0"/>
              <a:t>个划分</a:t>
            </a:r>
            <a:r>
              <a:rPr lang="en-US" altLang="zh-CN" dirty="0"/>
              <a:t>AB</a:t>
            </a:r>
            <a:r>
              <a:rPr lang="zh-CN" altLang="en-US" dirty="0"/>
              <a:t>上</a:t>
            </a:r>
            <a:r>
              <a:rPr lang="en-US" altLang="zh-CN" dirty="0"/>
              <a:t>. </a:t>
            </a:r>
            <a:endParaRPr lang="en-US" altLang="zh-CN" dirty="0"/>
          </a:p>
          <a:p>
            <a:r>
              <a:rPr lang="zh-CN" altLang="en-US" dirty="0"/>
              <a:t>任取</a:t>
            </a:r>
            <a:r>
              <a:rPr lang="en-US" altLang="zh-CN" dirty="0"/>
              <a:t>A</a:t>
            </a:r>
            <a:r>
              <a:rPr lang="zh-CN" altLang="en-US" dirty="0"/>
              <a:t>的一个节点作为起始节点，依次编号，则形态如下：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节点</a:t>
            </a:r>
            <a:r>
              <a:rPr lang="en-US" altLang="zh-CN" dirty="0"/>
              <a:t>bm+1</a:t>
            </a:r>
            <a:r>
              <a:rPr lang="zh-CN" altLang="en-US" dirty="0"/>
              <a:t>无法出现</a:t>
            </a:r>
            <a:endParaRPr lang="en-US" altLang="zh-CN" dirty="0"/>
          </a:p>
          <a:p>
            <a:r>
              <a:rPr lang="zh-CN" altLang="en-US" dirty="0"/>
              <a:t>在回路上。</a:t>
            </a:r>
            <a:endParaRPr lang="en-US" altLang="zh-CN" dirty="0"/>
          </a:p>
          <a:p>
            <a:r>
              <a:rPr lang="zh-CN" altLang="en-US" dirty="0"/>
              <a:t>因此，哈密顿回路不存在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sp>
        <p:nvSpPr>
          <p:cNvPr id="6" name="流程图: 接点 5"/>
          <p:cNvSpPr/>
          <p:nvPr/>
        </p:nvSpPr>
        <p:spPr>
          <a:xfrm>
            <a:off x="6553200" y="3657600"/>
            <a:ext cx="2743200" cy="241141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16043" y="3962400"/>
            <a:ext cx="73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a1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898010" y="3561125"/>
            <a:ext cx="73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702044" y="3729497"/>
            <a:ext cx="73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153403" y="5929868"/>
            <a:ext cx="73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208774" y="4317606"/>
            <a:ext cx="73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b2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777994" y="5814774"/>
            <a:ext cx="73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396995" y="4788973"/>
            <a:ext cx="100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？ </a:t>
            </a:r>
            <a:r>
              <a:rPr lang="en-US" altLang="zh-CN" dirty="0"/>
              <a:t>b</a:t>
            </a:r>
            <a:r>
              <a:rPr lang="en-US" altLang="zh-CN" baseline="-25000" dirty="0"/>
              <a:t>m+1 </a:t>
            </a:r>
            <a:endParaRPr lang="zh-CN" alt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  <a:r>
              <a:rPr lang="en-US" altLang="zh-CN" dirty="0"/>
              <a:t>: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m=n</a:t>
            </a:r>
            <a:r>
              <a:rPr lang="zh-CN" altLang="en-US" dirty="0"/>
              <a:t>且</a:t>
            </a:r>
            <a:r>
              <a:rPr lang="en-US" altLang="zh-CN" dirty="0"/>
              <a:t>m&gt;=2, </a:t>
            </a:r>
            <a:r>
              <a:rPr lang="zh-CN" altLang="en-US" dirty="0"/>
              <a:t>有</a:t>
            </a:r>
            <a:r>
              <a:rPr lang="en-US" altLang="zh-CN" dirty="0"/>
              <a:t>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m&lt;2,</a:t>
            </a:r>
            <a:r>
              <a:rPr lang="zh-CN" altLang="en-US" dirty="0"/>
              <a:t>即</a:t>
            </a:r>
            <a:r>
              <a:rPr lang="en-US" altLang="zh-CN" dirty="0"/>
              <a:t>m=1. </a:t>
            </a:r>
            <a:r>
              <a:rPr lang="zh-CN" altLang="en-US" dirty="0"/>
              <a:t> 无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2&lt;m&lt;n.    </a:t>
            </a:r>
            <a:r>
              <a:rPr lang="zh-CN" altLang="en-US" dirty="0"/>
              <a:t>无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2&lt; n &lt; m. </a:t>
            </a:r>
            <a:r>
              <a:rPr lang="zh-CN" altLang="en-US" dirty="0"/>
              <a:t>无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 </a:t>
            </a:r>
            <a:r>
              <a:rPr lang="en-US" altLang="zh-CN" sz="2400" b="1" dirty="0"/>
              <a:t>knight </a:t>
            </a:r>
            <a:r>
              <a:rPr lang="en-US" altLang="zh-CN" sz="2400" dirty="0"/>
              <a:t>is a chess piece that can move either two spaces  horizontally and one space vertically or one space </a:t>
            </a:r>
            <a:r>
              <a:rPr lang="en-US" altLang="zh-CN" sz="2400" dirty="0" err="1"/>
              <a:t>horizontally</a:t>
            </a:r>
            <a:r>
              <a:rPr lang="en-US" altLang="zh-CN" sz="2400" dirty="0"/>
              <a:t> and two spaces vertically. That is, a knight on square  </a:t>
            </a:r>
            <a:r>
              <a:rPr lang="en-US" altLang="zh-CN" sz="2400" i="1" dirty="0"/>
              <a:t>(x, y) </a:t>
            </a:r>
            <a:r>
              <a:rPr lang="en-US" altLang="zh-CN" sz="2400" dirty="0"/>
              <a:t>can move to any of the eight squares </a:t>
            </a:r>
            <a:r>
              <a:rPr lang="en-US" altLang="zh-CN" sz="2400" i="1" dirty="0"/>
              <a:t>(x </a:t>
            </a:r>
            <a:r>
              <a:rPr lang="en-US" altLang="zh-CN" sz="2400" dirty="0"/>
              <a:t>± 2</a:t>
            </a:r>
            <a:r>
              <a:rPr lang="en-US" altLang="zh-CN" sz="2400" i="1" dirty="0"/>
              <a:t>, y </a:t>
            </a:r>
            <a:r>
              <a:rPr lang="en-US" altLang="zh-CN" sz="2400" dirty="0"/>
              <a:t>± 1</a:t>
            </a:r>
            <a:r>
              <a:rPr lang="en-US" altLang="zh-CN" sz="2400" i="1" dirty="0"/>
              <a:t>)</a:t>
            </a:r>
            <a:r>
              <a:rPr lang="en-US" altLang="zh-CN" sz="2400" dirty="0"/>
              <a:t>,  </a:t>
            </a:r>
            <a:r>
              <a:rPr lang="en-US" altLang="zh-CN" sz="2400" i="1" dirty="0"/>
              <a:t>(x </a:t>
            </a:r>
            <a:r>
              <a:rPr lang="en-US" altLang="zh-CN" sz="2400" dirty="0"/>
              <a:t>± 1</a:t>
            </a:r>
            <a:r>
              <a:rPr lang="en-US" altLang="zh-CN" sz="2400" i="1" dirty="0"/>
              <a:t>, y </a:t>
            </a:r>
            <a:r>
              <a:rPr lang="en-US" altLang="zh-CN" sz="2400" dirty="0"/>
              <a:t>± 2</a:t>
            </a:r>
            <a:r>
              <a:rPr lang="en-US" altLang="zh-CN" sz="2400" i="1" dirty="0"/>
              <a:t>)</a:t>
            </a:r>
            <a:r>
              <a:rPr lang="en-US" altLang="zh-CN" sz="2400" dirty="0"/>
              <a:t>, if these squares are on the chessboard, as illustrated here. </a:t>
            </a:r>
            <a:br>
              <a:rPr lang="en-US" altLang="zh-CN" sz="2800" dirty="0"/>
            </a:b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7" y="3253044"/>
            <a:ext cx="30956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A </a:t>
            </a:r>
            <a:r>
              <a:rPr lang="en-US" altLang="zh-CN" sz="2000" b="1" dirty="0"/>
              <a:t>knight’s tour </a:t>
            </a:r>
            <a:r>
              <a:rPr lang="en-US" altLang="zh-CN" sz="2000" dirty="0"/>
              <a:t>is a sequence of legal moves by a knight </a:t>
            </a:r>
            <a:r>
              <a:rPr lang="en-US" altLang="zh-CN" sz="2000" dirty="0" err="1"/>
              <a:t>starting</a:t>
            </a:r>
            <a:r>
              <a:rPr lang="en-US" altLang="zh-CN" sz="2000" dirty="0"/>
              <a:t> at some square and visiting each square exactly once. A   knight’s tour is called </a:t>
            </a:r>
            <a:r>
              <a:rPr lang="en-US" altLang="zh-CN" sz="2000" b="1" dirty="0"/>
              <a:t>reentrant </a:t>
            </a:r>
            <a:r>
              <a:rPr lang="en-US" altLang="zh-CN" sz="2000" dirty="0"/>
              <a:t>if there is a legal move that takes the knight from the last square of the tour back to where the tour began. We can model knight’s tours using the graph that has a vertex for each square on the board, with an edge connecting two vertices if a knight can legally move between the squares represented by these vertices.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Draw the graph that represents the legal moves of a knight on a 3 × 3 chessboard.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顶点</a:t>
            </a:r>
            <a:r>
              <a:rPr lang="en-US" altLang="zh-CN" dirty="0"/>
              <a:t>v=</a:t>
            </a:r>
            <a:r>
              <a:rPr lang="zh-CN" altLang="en-US" dirty="0"/>
              <a:t>代表棋盘上的一个格子，</a:t>
            </a:r>
            <a:endParaRPr lang="en-US" altLang="zh-CN" dirty="0"/>
          </a:p>
          <a:p>
            <a:r>
              <a:rPr lang="zh-CN" altLang="en-US" dirty="0"/>
              <a:t>边</a:t>
            </a:r>
            <a:r>
              <a:rPr lang="en-US" altLang="zh-CN" dirty="0"/>
              <a:t>(</a:t>
            </a:r>
            <a:r>
              <a:rPr lang="en-US" altLang="zh-CN" dirty="0" err="1"/>
              <a:t>a,b</a:t>
            </a:r>
            <a:r>
              <a:rPr lang="en-US" altLang="zh-CN" dirty="0"/>
              <a:t>)=</a:t>
            </a:r>
            <a:r>
              <a:rPr lang="zh-CN" altLang="en-US" dirty="0"/>
              <a:t>骑士在格子</a:t>
            </a:r>
            <a:r>
              <a:rPr lang="en-US" altLang="zh-CN" dirty="0"/>
              <a:t>(ab)</a:t>
            </a:r>
            <a:r>
              <a:rPr lang="zh-CN" altLang="en-US" dirty="0"/>
              <a:t>间合法移动（走“日”）。</a:t>
            </a:r>
            <a:endParaRPr lang="en-US" altLang="zh-CN" dirty="0"/>
          </a:p>
          <a:p>
            <a:r>
              <a:rPr lang="zh-CN" altLang="en-US" dirty="0"/>
              <a:t>根据哈密顿通路和哈密顿回路的定义，可知存在“骑士的周游”等价于代表棋盘上骑士的合法移动的图上存在哈密顿通路，存在“重返的骑士的周游”等价于对应图上存在哈密顿回路。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/>
                  <a:t>棋盘上的合法移动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49" y="1557523"/>
            <a:ext cx="4358798" cy="397675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38198" y="1690688"/>
                <a:ext cx="46260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400" dirty="0"/>
                  <a:t>棋盘上存在一个孤立点与其余所有顶点均不相关联，所以表示棋盘上的合法移动的图不存在哈密顿通路，即不存在骑士的周游</a:t>
                </a:r>
                <a:r>
                  <a:rPr lang="en-US" altLang="zh-CN" sz="2400" dirty="0"/>
                  <a:t>(tour)</a:t>
                </a:r>
                <a:r>
                  <a:rPr lang="zh-CN" altLang="en-US" sz="2400" dirty="0"/>
                  <a:t>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690688"/>
                <a:ext cx="4626007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4" t="-16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>
          <a:xfrm flipH="1">
            <a:off x="7162800" y="1828800"/>
            <a:ext cx="1760448" cy="347316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162800" y="1828800"/>
            <a:ext cx="3459042" cy="171709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162800" y="3565383"/>
            <a:ext cx="3459042" cy="171709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7162800" y="1828800"/>
            <a:ext cx="3459042" cy="171709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7162800" y="3545898"/>
            <a:ext cx="3459042" cy="171709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861394" y="1828800"/>
            <a:ext cx="1760448" cy="347316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923248" y="1828800"/>
            <a:ext cx="1698594" cy="345368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93727" y="1828800"/>
            <a:ext cx="1698594" cy="345368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438577" y="564303"/>
                <a:ext cx="10401300" cy="56356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dirty="0"/>
                  <a:t>25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26</a:t>
                </a:r>
                <a:r>
                  <a:rPr lang="zh-CN" altLang="en-US" dirty="0"/>
                  <a:t>题（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dirty="0"/>
                  <a:t>棋盘上的合法移动及周游）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8577" y="564303"/>
                <a:ext cx="10401300" cy="563562"/>
              </a:xfrm>
              <a:blipFill rotWithShape="1">
                <a:blip r:embed="rId1"/>
                <a:stretch>
                  <a:fillRect l="-4" t="-75" r="4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875" y="1261771"/>
            <a:ext cx="10515600" cy="4747658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5893"/>
            <a:ext cx="3950550" cy="2408129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404885" y="1824461"/>
            <a:ext cx="949910" cy="18731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1404886" y="1824461"/>
            <a:ext cx="1867270" cy="9365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2338521" y="1824461"/>
            <a:ext cx="1883548" cy="9365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1388608" y="2761055"/>
            <a:ext cx="1883548" cy="93659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2371072" y="2760515"/>
            <a:ext cx="1883548" cy="93659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01" y="1801948"/>
            <a:ext cx="969348" cy="1896020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294988" y="1824461"/>
            <a:ext cx="949910" cy="18731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294873" y="1824142"/>
            <a:ext cx="950025" cy="189602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344848" y="1812505"/>
            <a:ext cx="950025" cy="18960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385389" y="1812505"/>
            <a:ext cx="950025" cy="18960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1414948" y="2760515"/>
            <a:ext cx="1897898" cy="9402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349258" y="2770226"/>
            <a:ext cx="1897898" cy="9402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399290" y="1837755"/>
            <a:ext cx="1897898" cy="94022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2323091" y="1829292"/>
            <a:ext cx="1897898" cy="94022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323858" y="2317699"/>
            <a:ext cx="346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一条哈密顿通路</a:t>
            </a:r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465" y="1545893"/>
            <a:ext cx="3524742" cy="2629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A6C986-9747-4725-8969-324B002EB539}" type="slidenum">
              <a:rPr lang="en-US" altLang="zh-CN"/>
            </a:fld>
            <a:endParaRPr lang="en-US" altLang="zh-CN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  必要条件与充分条件的描述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设</a:t>
            </a:r>
            <a:r>
              <a:rPr lang="en-US" altLang="zh-CN" sz="2400" dirty="0">
                <a:ea typeface="宋体" panose="02010600030101010101" pitchFamily="2" charset="-122"/>
              </a:rPr>
              <a:t>A,B</a:t>
            </a:r>
            <a:r>
              <a:rPr lang="zh-CN" altLang="en-US" sz="2400" dirty="0">
                <a:ea typeface="宋体" panose="02010600030101010101" pitchFamily="2" charset="-122"/>
              </a:rPr>
              <a:t>是两个命题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ea typeface="宋体" panose="02010600030101010101" pitchFamily="2" charset="-122"/>
              </a:rPr>
              <a:t>请问如何形式化描述下列关系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457200" indent="-457200" eaLnBrk="1" hangingPunct="1"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的必要条件但不是充分条件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. 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        (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A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 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¬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(A 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B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457200" indent="-457200" eaLnBrk="1" hangingPunct="1">
              <a:buAutoNum type="arabicPeriod" startAt="2"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的充要条件</a:t>
            </a: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         (A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↔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B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  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8A7463A-FC43-4B13-846C-2ECE9A157E56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a) How many </a:t>
            </a:r>
            <a:r>
              <a:rPr lang="en-US" altLang="zh-CN" dirty="0" err="1"/>
              <a:t>nonisomorphic</a:t>
            </a:r>
            <a:r>
              <a:rPr lang="en-US" altLang="zh-CN" dirty="0"/>
              <a:t> unrooted trees are there   with five vertices?</a:t>
            </a:r>
            <a:endParaRPr lang="en-US" altLang="zh-CN" dirty="0"/>
          </a:p>
          <a:p>
            <a:r>
              <a:rPr lang="en-US" altLang="zh-CN" dirty="0"/>
              <a:t>b) How many </a:t>
            </a:r>
            <a:r>
              <a:rPr lang="en-US" altLang="zh-CN" dirty="0" err="1"/>
              <a:t>nonisomorphic</a:t>
            </a:r>
            <a:r>
              <a:rPr lang="en-US" altLang="zh-CN" dirty="0"/>
              <a:t> rooted trees are there with  five vertices (using isomorphism for directed graphs)?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FA344E-AE1F-48A1-83F1-BE303AE47CC4}" type="slidenum">
              <a:rPr lang="en-US" altLang="zh-CN"/>
            </a:fld>
            <a:endParaRPr lang="en-US" altLang="zh-CN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>
                <a:ea typeface="宋体" panose="02010600030101010101" pitchFamily="2" charset="-122"/>
              </a:rPr>
              <a:t>7</a:t>
            </a:r>
            <a:endParaRPr lang="en-US" altLang="ja-JP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81775" y="28524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" name="Rectangle 8"/>
          <p:cNvSpPr>
            <a:spLocks noGrp="1" noChangeArrowheads="1"/>
          </p:cNvSpPr>
          <p:nvPr/>
        </p:nvSpPr>
        <p:spPr>
          <a:xfrm>
            <a:off x="2057401" y="1295400"/>
            <a:ext cx="8491855" cy="994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GB" altLang="zh-CN" sz="1600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7.</a:t>
            </a:r>
            <a:endParaRPr lang="en-GB" altLang="zh-CN" sz="1600" dirty="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GB" altLang="zh-CN" sz="1600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a) </a:t>
            </a:r>
            <a:r>
              <a:rPr lang="zh-CN" altLang="en-GB" sz="1600" dirty="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五个节点可以构造出多少个无根树？</a:t>
            </a:r>
            <a:endParaRPr lang="en-GB" altLang="zh-CN" sz="1600" dirty="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zh-CN" altLang="en-GB" sz="1600" dirty="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Rectangle 8"/>
          <p:cNvSpPr>
            <a:spLocks noGrp="1" noChangeArrowheads="1"/>
          </p:cNvSpPr>
          <p:nvPr/>
        </p:nvSpPr>
        <p:spPr>
          <a:xfrm>
            <a:off x="1905001" y="2226310"/>
            <a:ext cx="8491855" cy="994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GB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使用枚举法，枚举出五个节点下无根树的构型，以节点主链长度作为枚举次序</a:t>
            </a:r>
            <a:endParaRPr lang="zh-CN" altLang="en-GB" sz="160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GB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图中深红色即为主链</a:t>
            </a:r>
            <a:endParaRPr lang="zh-CN" altLang="en-GB" sz="160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379" y="3394272"/>
            <a:ext cx="4495800" cy="322897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FA344E-AE1F-48A1-83F1-BE303AE47CC4}" type="slidenum">
              <a:rPr lang="en-US" altLang="zh-CN"/>
            </a:fld>
            <a:endParaRPr lang="en-US" altLang="zh-CN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>
                <a:ea typeface="宋体" panose="02010600030101010101" pitchFamily="2" charset="-122"/>
              </a:rPr>
              <a:t>7</a:t>
            </a:r>
            <a:endParaRPr lang="en-US" altLang="ja-JP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81775" y="28524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" name="Rectangle 8"/>
          <p:cNvSpPr>
            <a:spLocks noGrp="1" noChangeArrowheads="1"/>
          </p:cNvSpPr>
          <p:nvPr/>
        </p:nvSpPr>
        <p:spPr>
          <a:xfrm>
            <a:off x="2133601" y="1295400"/>
            <a:ext cx="8491855" cy="9944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GB" altLang="zh-CN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7.</a:t>
            </a:r>
            <a:endParaRPr lang="en-GB" altLang="zh-CN" sz="160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GB" altLang="zh-CN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b)</a:t>
            </a:r>
            <a:r>
              <a:rPr lang="zh-CN" altLang="en-GB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五个节点可以构造出多少个有根树？</a:t>
            </a:r>
            <a:endParaRPr lang="zh-CN" altLang="en-GB" sz="160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Rectangle 8"/>
          <p:cNvSpPr>
            <a:spLocks noGrp="1" noChangeArrowheads="1"/>
          </p:cNvSpPr>
          <p:nvPr/>
        </p:nvSpPr>
        <p:spPr>
          <a:xfrm>
            <a:off x="2209801" y="2057400"/>
            <a:ext cx="7376795" cy="19037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r>
              <a:rPr lang="zh-CN" altLang="en-GB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计算有根树时，以无根树的不同节点作为根节点析出得到有根树</a:t>
            </a:r>
            <a:endParaRPr lang="zh-CN" altLang="en-GB" sz="160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zh-CN" altLang="en-GB" sz="160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GB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所以将问题等价为</a:t>
            </a:r>
            <a:r>
              <a:rPr lang="en-US" altLang="zh-CN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</a:t>
            </a:r>
            <a:r>
              <a:rPr lang="en-GB" altLang="zh-CN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a) </a:t>
            </a:r>
            <a:r>
              <a:rPr lang="zh-CN" altLang="en-GB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五个节点可以构造出多少个无根树？</a:t>
            </a:r>
            <a:r>
              <a:rPr lang="en-US" altLang="zh-CN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]</a:t>
            </a:r>
            <a:r>
              <a:rPr lang="zh-CN" altLang="en-US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下每个无根树中有多少种不同构的节点类型</a:t>
            </a:r>
            <a:endParaRPr lang="zh-CN" altLang="en-US" sz="160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endParaRPr lang="zh-CN" altLang="en-US" sz="160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r>
              <a:rPr lang="zh-CN" altLang="en-US" sz="1600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最后计算得出总量即可</a:t>
            </a:r>
            <a:endParaRPr lang="zh-CN" altLang="en-US" sz="1600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8181" y="3048001"/>
            <a:ext cx="4638675" cy="3267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514537" y="4660520"/>
                <a:ext cx="2307042" cy="36933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答案：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9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3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4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537" y="4660520"/>
                <a:ext cx="2307042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5" t="-69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着色问题的另外一种算法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1.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给未上色点的集合中度最大的顶点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v 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上色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 </a:t>
            </a:r>
            <a:r>
              <a:rPr lang="en-US" altLang="zh-CN" sz="2400" dirty="0" err="1">
                <a:solidFill>
                  <a:srgbClr val="4B4B4B"/>
                </a:solidFill>
                <a:latin typeface="PingFang SC"/>
              </a:rPr>
              <a:t>i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. 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与顶点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v</a:t>
            </a:r>
            <a:r>
              <a:rPr lang="zh-CN" altLang="en-US" sz="2400" b="1" dirty="0">
                <a:solidFill>
                  <a:srgbClr val="4B4B4B"/>
                </a:solidFill>
                <a:latin typeface="PingFang SC"/>
              </a:rPr>
              <a:t>不相邻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且</a:t>
            </a:r>
            <a:r>
              <a:rPr lang="zh-CN" altLang="en-US" sz="2400" b="1" dirty="0">
                <a:solidFill>
                  <a:srgbClr val="4B4B4B"/>
                </a:solidFill>
                <a:latin typeface="PingFang SC"/>
              </a:rPr>
              <a:t>未上色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的点的集合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, 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显然可以上色</a:t>
            </a:r>
            <a:r>
              <a:rPr lang="en-US" altLang="zh-CN" sz="2400" dirty="0" err="1">
                <a:solidFill>
                  <a:srgbClr val="4B4B4B"/>
                </a:solidFill>
                <a:latin typeface="PingFang SC"/>
              </a:rPr>
              <a:t>i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, 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这个集合称为可同色点集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.</a:t>
            </a:r>
            <a:endParaRPr lang="en-US" altLang="zh-CN" sz="2400" dirty="0">
              <a:solidFill>
                <a:srgbClr val="4B4B4B"/>
              </a:solidFill>
              <a:latin typeface="PingFang SC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2.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遍历可同色点集，给度数最大的点上色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Color </a:t>
            </a:r>
            <a:r>
              <a:rPr lang="en-US" altLang="zh-CN" sz="2400" dirty="0" err="1">
                <a:solidFill>
                  <a:srgbClr val="4B4B4B"/>
                </a:solidFill>
                <a:latin typeface="PingFang SC"/>
              </a:rPr>
              <a:t>i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，每上完一个点就生成一次可同色点集，为与上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Color </a:t>
            </a:r>
            <a:r>
              <a:rPr lang="en-US" altLang="zh-CN" sz="2400" dirty="0" err="1">
                <a:solidFill>
                  <a:srgbClr val="4B4B4B"/>
                </a:solidFill>
                <a:latin typeface="PingFang SC"/>
              </a:rPr>
              <a:t>i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点不相邻且未上色的点的集合，直到可同色点集为空</a:t>
            </a:r>
            <a:endParaRPr lang="zh-CN" altLang="en-US" sz="2400" dirty="0">
              <a:solidFill>
                <a:srgbClr val="4B4B4B"/>
              </a:solidFill>
              <a:latin typeface="PingFang SC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3.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更新未上色点集，</a:t>
            </a:r>
            <a:r>
              <a:rPr lang="en-US" altLang="zh-CN" sz="2400" dirty="0" err="1">
                <a:solidFill>
                  <a:srgbClr val="4B4B4B"/>
                </a:solidFill>
                <a:latin typeface="PingFang SC"/>
              </a:rPr>
              <a:t>i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=i+1</a:t>
            </a:r>
            <a:r>
              <a:rPr lang="zh-CN" altLang="en-US" sz="2400" dirty="0">
                <a:solidFill>
                  <a:srgbClr val="4B4B4B"/>
                </a:solidFill>
                <a:latin typeface="PingFang SC"/>
              </a:rPr>
              <a:t>，回到步骤</a:t>
            </a:r>
            <a:r>
              <a:rPr lang="en-US" altLang="zh-CN" sz="2400" dirty="0">
                <a:solidFill>
                  <a:srgbClr val="4B4B4B"/>
                </a:solidFill>
                <a:latin typeface="PingFang SC"/>
              </a:rPr>
              <a:t>1</a:t>
            </a:r>
            <a:endParaRPr lang="zh-CN" altLang="en-US" sz="2400" dirty="0">
              <a:solidFill>
                <a:srgbClr val="4B4B4B"/>
              </a:solidFill>
              <a:latin typeface="PingFang SC"/>
            </a:endParaRPr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51BA93-9E15-402A-8C7C-7C85F4931864}" type="datetime1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8D4D6-8DF1-4A79-AAC8-F9B6DA2AABA8}" type="slidenum">
              <a:rPr lang="en-US" altLang="zh-CN" smtClean="0"/>
            </a:fld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812798" y="544052"/>
            <a:ext cx="6434291" cy="548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39" y="62304"/>
            <a:ext cx="2620617" cy="951217"/>
          </a:xfrm>
        </p:spPr>
        <p:txBody>
          <a:bodyPr>
            <a:noAutofit/>
          </a:bodyPr>
          <a:lstStyle/>
          <a:p>
            <a:r>
              <a:rPr lang="en-US" altLang="zh-CN" sz="5400" dirty="0"/>
              <a:t>Answer :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148" y="1447800"/>
            <a:ext cx="10515600" cy="499070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10000"/>
              </a:lnSpc>
            </a:pPr>
            <a:r>
              <a:rPr lang="zh-CN" altLang="en-US" sz="2400" dirty="0"/>
              <a:t>利用回溯走迷宫主要思想就是沿着一条路走到底，当遇到尽头是死路或者已经走过的点时则回溯到上一个结点，然后走从这个结点开始的另一条路，当这个结点的所有路径都走完也没找到出口，则回溯到这个结点的再上一个结点，以此重复类推。</a:t>
            </a:r>
            <a:endParaRPr lang="en-US" altLang="zh-CN" sz="2400" dirty="0"/>
          </a:p>
          <a:p>
            <a:pPr>
              <a:lnSpc>
                <a:spcPct val="210000"/>
              </a:lnSpc>
            </a:pPr>
            <a:r>
              <a:rPr lang="zh-CN" altLang="en-US" sz="2400" dirty="0"/>
              <a:t>具体步骤可按照：</a:t>
            </a:r>
            <a:endParaRPr lang="en-US" altLang="zh-CN" sz="2400" dirty="0"/>
          </a:p>
          <a:p>
            <a:pPr>
              <a:lnSpc>
                <a:spcPct val="21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分岔路选择路径时可以按照一定顺序遍历如顺时针东南西北（左下右上）的先后顺序选择以便在构建生成树时不会遗漏或者重复移动。</a:t>
            </a:r>
            <a:endParaRPr lang="en-US" altLang="zh-CN" sz="2400" dirty="0"/>
          </a:p>
          <a:p>
            <a:pPr>
              <a:lnSpc>
                <a:spcPct val="21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将走过的点进行标记，以免重复移动至同一个点。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534" y="838201"/>
            <a:ext cx="10717862" cy="4550728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</a:rPr>
              <a:t>B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dirty="0"/>
              <a:t>      </a:t>
            </a:r>
            <a:r>
              <a:rPr lang="en-US" altLang="zh-CN" sz="2400" dirty="0"/>
              <a:t>1    2    3   4   5   6    7    8   9 </a:t>
            </a:r>
            <a:r>
              <a:rPr lang="zh-CN" altLang="en-US" sz="2400" dirty="0"/>
              <a:t>（</a:t>
            </a:r>
            <a:r>
              <a:rPr lang="en-US" altLang="zh-CN" sz="2400" dirty="0"/>
              <a:t>x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3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4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(y)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6" y="2192075"/>
            <a:ext cx="4714875" cy="207777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854325" y="250698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526540" y="29673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69135" y="29673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11730" y="29673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854325" y="38436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526540" y="38436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969135" y="38436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411730" y="38436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791585" y="38436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791585" y="337566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415540" y="337566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858135" y="337566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300730" y="337566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676775" y="297751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348990" y="297751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234180" y="297751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676775" y="250698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348990" y="250698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791585" y="250698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234180" y="250698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411730" y="251650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83945" y="251650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526540" y="251650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69135" y="251650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728845" y="2624455"/>
            <a:ext cx="0" cy="35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137920" y="3036570"/>
            <a:ext cx="0" cy="35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137920" y="3490595"/>
            <a:ext cx="0" cy="35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137920" y="2614295"/>
            <a:ext cx="0" cy="35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730750" y="3490595"/>
            <a:ext cx="0" cy="35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4234180" y="3360420"/>
            <a:ext cx="10160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676775" y="337566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083945" y="337566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969135" y="337566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526540" y="337566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83945" y="29673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083945" y="38436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/>
          <p:nvPr/>
        </p:nvCxnSpPr>
        <p:spPr>
          <a:xfrm>
            <a:off x="3845560" y="3035935"/>
            <a:ext cx="0" cy="35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580515" y="3490595"/>
            <a:ext cx="0" cy="35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endCxn id="39" idx="2"/>
          </p:cNvCxnSpPr>
          <p:nvPr/>
        </p:nvCxnSpPr>
        <p:spPr>
          <a:xfrm>
            <a:off x="2962275" y="2559685"/>
            <a:ext cx="386715" cy="1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3456940" y="255270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4344035" y="3899535"/>
            <a:ext cx="386715" cy="1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3899535" y="3896360"/>
            <a:ext cx="386715" cy="1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3408680" y="3895090"/>
            <a:ext cx="386715" cy="1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966085" y="3893820"/>
            <a:ext cx="386715" cy="1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2529205" y="3895090"/>
            <a:ext cx="328930" cy="38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V="1">
            <a:off x="3899535" y="2558415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4347210" y="255270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V="1">
            <a:off x="4335780" y="341122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347210" y="302260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V="1">
            <a:off x="3904615" y="302260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V="1">
            <a:off x="3462020" y="3028315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2077085" y="389763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V="1">
            <a:off x="2529205" y="342646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3384550" y="3432175"/>
            <a:ext cx="401955" cy="31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V="1">
            <a:off x="3899535" y="3416935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1639570" y="343535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V="1">
            <a:off x="1639570" y="3903345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V="1">
            <a:off x="1634490" y="302260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V="1">
            <a:off x="2085975" y="3016885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2528570" y="301117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1191895" y="2567305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1634490" y="2573020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2077085" y="2578735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1196975" y="3441065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6510655" y="1584960"/>
            <a:ext cx="711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5</a:t>
            </a:r>
            <a:r>
              <a:rPr lang="zh-CN" altLang="en-US" sz="1000"/>
              <a:t>，</a:t>
            </a:r>
            <a:r>
              <a:rPr lang="en-US" altLang="zh-CN" sz="1000"/>
              <a:t>1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92" name="文本框 91"/>
          <p:cNvSpPr txBox="1"/>
          <p:nvPr/>
        </p:nvSpPr>
        <p:spPr>
          <a:xfrm>
            <a:off x="6249670" y="1841500"/>
            <a:ext cx="579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5</a:t>
            </a:r>
            <a:r>
              <a:rPr lang="zh-CN" altLang="en-US" sz="1000"/>
              <a:t>，</a:t>
            </a:r>
            <a:r>
              <a:rPr lang="en-US" altLang="zh-CN" sz="1000"/>
              <a:t>2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93" name="椭圆 92"/>
          <p:cNvSpPr/>
          <p:nvPr/>
        </p:nvSpPr>
        <p:spPr>
          <a:xfrm>
            <a:off x="6828155" y="201041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6668135" y="219202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6510655" y="239141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6356985" y="258445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7309485" y="221361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7455535" y="239141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7284720" y="258445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6021705" y="2077720"/>
            <a:ext cx="615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4</a:t>
            </a:r>
            <a:r>
              <a:rPr lang="zh-CN" altLang="en-US" sz="1000"/>
              <a:t>，</a:t>
            </a:r>
            <a:r>
              <a:rPr lang="en-US" altLang="zh-CN" sz="1000"/>
              <a:t>2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03" name="文本框 102"/>
          <p:cNvSpPr txBox="1"/>
          <p:nvPr/>
        </p:nvSpPr>
        <p:spPr>
          <a:xfrm>
            <a:off x="5840095" y="2306955"/>
            <a:ext cx="592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3</a:t>
            </a:r>
            <a:r>
              <a:rPr lang="zh-CN" altLang="en-US" sz="1000"/>
              <a:t>，</a:t>
            </a:r>
            <a:r>
              <a:rPr lang="en-US" altLang="zh-CN" sz="1000"/>
              <a:t>2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04" name="文本框 103"/>
          <p:cNvSpPr txBox="1"/>
          <p:nvPr/>
        </p:nvSpPr>
        <p:spPr>
          <a:xfrm>
            <a:off x="5720080" y="2499995"/>
            <a:ext cx="6057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2</a:t>
            </a:r>
            <a:r>
              <a:rPr lang="zh-CN" altLang="en-US" sz="1000"/>
              <a:t>，</a:t>
            </a:r>
            <a:r>
              <a:rPr lang="en-US" altLang="zh-CN" sz="1000"/>
              <a:t>2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05" name="乘号 104"/>
          <p:cNvSpPr/>
          <p:nvPr/>
        </p:nvSpPr>
        <p:spPr>
          <a:xfrm>
            <a:off x="6180455" y="278003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6859270" y="1838960"/>
            <a:ext cx="178435" cy="224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endCxn id="97" idx="5"/>
          </p:cNvCxnSpPr>
          <p:nvPr/>
        </p:nvCxnSpPr>
        <p:spPr>
          <a:xfrm>
            <a:off x="7037705" y="1848485"/>
            <a:ext cx="172720" cy="2266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7145655" y="201041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6991985" y="181292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7209790" y="1830070"/>
            <a:ext cx="6381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9</a:t>
            </a:r>
            <a:r>
              <a:rPr lang="zh-CN" altLang="en-US" sz="1000"/>
              <a:t>，</a:t>
            </a:r>
            <a:r>
              <a:rPr lang="en-US" altLang="zh-CN" sz="1000"/>
              <a:t>2</a:t>
            </a:r>
            <a:r>
              <a:rPr lang="zh-CN" altLang="en-US" sz="1000"/>
              <a:t>）</a:t>
            </a:r>
            <a:endParaRPr lang="en-US" altLang="zh-CN" sz="1000"/>
          </a:p>
        </p:txBody>
      </p:sp>
      <p:cxnSp>
        <p:nvCxnSpPr>
          <p:cNvPr id="109" name="直接连接符 108"/>
          <p:cNvCxnSpPr/>
          <p:nvPr/>
        </p:nvCxnSpPr>
        <p:spPr>
          <a:xfrm>
            <a:off x="7183755" y="2063750"/>
            <a:ext cx="154940" cy="2095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7423785" y="2063750"/>
            <a:ext cx="6089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8</a:t>
            </a:r>
            <a:r>
              <a:rPr lang="zh-CN" altLang="en-US" sz="1000"/>
              <a:t>，</a:t>
            </a:r>
            <a:r>
              <a:rPr lang="en-US" altLang="zh-CN" sz="1000"/>
              <a:t>2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11" name="文本框 110"/>
          <p:cNvSpPr txBox="1"/>
          <p:nvPr/>
        </p:nvSpPr>
        <p:spPr>
          <a:xfrm>
            <a:off x="7623810" y="2271395"/>
            <a:ext cx="6007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7</a:t>
            </a:r>
            <a:r>
              <a:rPr lang="zh-CN" altLang="en-US" sz="1000"/>
              <a:t>，</a:t>
            </a:r>
            <a:r>
              <a:rPr lang="en-US" altLang="zh-CN" sz="1000"/>
              <a:t>2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cxnSp>
        <p:nvCxnSpPr>
          <p:cNvPr id="113" name="直接连接符 112"/>
          <p:cNvCxnSpPr/>
          <p:nvPr/>
        </p:nvCxnSpPr>
        <p:spPr>
          <a:xfrm flipH="1">
            <a:off x="7399655" y="2645410"/>
            <a:ext cx="207645" cy="2901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endCxn id="100" idx="4"/>
          </p:cNvCxnSpPr>
          <p:nvPr/>
        </p:nvCxnSpPr>
        <p:spPr>
          <a:xfrm flipH="1">
            <a:off x="7322820" y="2440305"/>
            <a:ext cx="160655" cy="2203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8427085" y="3757295"/>
            <a:ext cx="118745" cy="207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8224520" y="3493135"/>
            <a:ext cx="186690" cy="2400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7847965" y="2949575"/>
            <a:ext cx="226060" cy="3181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endCxn id="120" idx="5"/>
          </p:cNvCxnSpPr>
          <p:nvPr/>
        </p:nvCxnSpPr>
        <p:spPr>
          <a:xfrm>
            <a:off x="7491095" y="2441575"/>
            <a:ext cx="180975" cy="2076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7607300" y="258445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8014335" y="319405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7785100" y="2875915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乘号 125"/>
          <p:cNvSpPr/>
          <p:nvPr/>
        </p:nvSpPr>
        <p:spPr>
          <a:xfrm>
            <a:off x="7043420" y="2624455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/>
          <p:cNvSpPr txBox="1"/>
          <p:nvPr/>
        </p:nvSpPr>
        <p:spPr>
          <a:xfrm>
            <a:off x="7760970" y="2506980"/>
            <a:ext cx="5899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7</a:t>
            </a:r>
            <a:r>
              <a:rPr lang="zh-CN" altLang="en-US" sz="1000"/>
              <a:t>，</a:t>
            </a:r>
            <a:r>
              <a:rPr lang="en-US" altLang="zh-CN" sz="1000"/>
              <a:t>3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cxnSp>
        <p:nvCxnSpPr>
          <p:cNvPr id="129" name="直接连接符 128"/>
          <p:cNvCxnSpPr>
            <a:endCxn id="123" idx="4"/>
          </p:cNvCxnSpPr>
          <p:nvPr/>
        </p:nvCxnSpPr>
        <p:spPr>
          <a:xfrm flipH="1">
            <a:off x="7183755" y="2951480"/>
            <a:ext cx="204470" cy="3175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椭圆 123"/>
          <p:cNvSpPr/>
          <p:nvPr/>
        </p:nvSpPr>
        <p:spPr>
          <a:xfrm>
            <a:off x="7351395" y="2901315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7145655" y="319278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6744335" y="2791460"/>
            <a:ext cx="5943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6</a:t>
            </a:r>
            <a:r>
              <a:rPr lang="zh-CN" altLang="en-US" sz="1000"/>
              <a:t>，</a:t>
            </a:r>
            <a:r>
              <a:rPr lang="en-US" altLang="zh-CN" sz="1000"/>
              <a:t>3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31" name="文本框 130"/>
          <p:cNvSpPr txBox="1"/>
          <p:nvPr/>
        </p:nvSpPr>
        <p:spPr>
          <a:xfrm>
            <a:off x="6529070" y="3051810"/>
            <a:ext cx="617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4</a:t>
            </a:r>
            <a:r>
              <a:rPr lang="zh-CN" altLang="en-US" sz="1000"/>
              <a:t>，</a:t>
            </a:r>
            <a:r>
              <a:rPr lang="en-US" altLang="zh-CN" sz="1000"/>
              <a:t>3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32" name="乘号 131"/>
          <p:cNvSpPr/>
          <p:nvPr/>
        </p:nvSpPr>
        <p:spPr>
          <a:xfrm>
            <a:off x="6904355" y="323342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791585" y="297751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7917815" y="2732405"/>
            <a:ext cx="6832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8</a:t>
            </a:r>
            <a:r>
              <a:rPr lang="zh-CN" altLang="en-US" sz="1000"/>
              <a:t>，</a:t>
            </a:r>
            <a:r>
              <a:rPr lang="en-US" altLang="zh-CN" sz="1000"/>
              <a:t>3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cxnSp>
        <p:nvCxnSpPr>
          <p:cNvPr id="134" name="直接连接符 133"/>
          <p:cNvCxnSpPr/>
          <p:nvPr/>
        </p:nvCxnSpPr>
        <p:spPr>
          <a:xfrm>
            <a:off x="7618730" y="2632075"/>
            <a:ext cx="242570" cy="3181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8100695" y="3022600"/>
            <a:ext cx="6000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9</a:t>
            </a:r>
            <a:r>
              <a:rPr lang="zh-CN" altLang="en-US" sz="1000"/>
              <a:t>，</a:t>
            </a:r>
            <a:r>
              <a:rPr lang="en-US" altLang="zh-CN" sz="1000"/>
              <a:t>3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38" name="椭圆 137"/>
          <p:cNvSpPr/>
          <p:nvPr/>
        </p:nvSpPr>
        <p:spPr>
          <a:xfrm>
            <a:off x="8362315" y="369951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8350885" y="419354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8305800" y="3375660"/>
            <a:ext cx="6318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3</a:t>
            </a:r>
            <a:r>
              <a:rPr lang="zh-CN" altLang="en-US" sz="1000"/>
              <a:t>，</a:t>
            </a:r>
            <a:r>
              <a:rPr lang="en-US" altLang="zh-CN" sz="1000"/>
              <a:t>4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41" name="文本框 140"/>
          <p:cNvSpPr txBox="1"/>
          <p:nvPr/>
        </p:nvSpPr>
        <p:spPr>
          <a:xfrm>
            <a:off x="8462645" y="3598545"/>
            <a:ext cx="6680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2</a:t>
            </a:r>
            <a:r>
              <a:rPr lang="zh-CN" altLang="en-US" sz="1000"/>
              <a:t>，</a:t>
            </a:r>
            <a:r>
              <a:rPr lang="en-US" altLang="zh-CN" sz="1000"/>
              <a:t>4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42" name="文本框 141"/>
          <p:cNvSpPr txBox="1"/>
          <p:nvPr/>
        </p:nvSpPr>
        <p:spPr>
          <a:xfrm>
            <a:off x="8630285" y="3783965"/>
            <a:ext cx="6000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2</a:t>
            </a:r>
            <a:r>
              <a:rPr lang="zh-CN" altLang="en-US" sz="1000"/>
              <a:t>，</a:t>
            </a:r>
            <a:r>
              <a:rPr lang="en-US" altLang="zh-CN" sz="1000"/>
              <a:t>3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43" name="文本框 142"/>
          <p:cNvSpPr txBox="1"/>
          <p:nvPr/>
        </p:nvSpPr>
        <p:spPr>
          <a:xfrm>
            <a:off x="8788400" y="4029075"/>
            <a:ext cx="5784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3</a:t>
            </a:r>
            <a:r>
              <a:rPr lang="zh-CN" altLang="en-US" sz="1000"/>
              <a:t>，</a:t>
            </a:r>
            <a:r>
              <a:rPr lang="en-US" altLang="zh-CN" sz="1000"/>
              <a:t>3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44" name="文本框 143"/>
          <p:cNvSpPr txBox="1"/>
          <p:nvPr/>
        </p:nvSpPr>
        <p:spPr>
          <a:xfrm>
            <a:off x="8630920" y="4424045"/>
            <a:ext cx="6000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1</a:t>
            </a:r>
            <a:r>
              <a:rPr lang="zh-CN" altLang="en-US" sz="1000"/>
              <a:t>，</a:t>
            </a:r>
            <a:r>
              <a:rPr lang="en-US" altLang="zh-CN" sz="1000"/>
              <a:t>1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cxnSp>
        <p:nvCxnSpPr>
          <p:cNvPr id="145" name="直接连接符 144"/>
          <p:cNvCxnSpPr/>
          <p:nvPr/>
        </p:nvCxnSpPr>
        <p:spPr>
          <a:xfrm>
            <a:off x="8065770" y="3268980"/>
            <a:ext cx="158750" cy="2000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6" name="椭圆 135"/>
          <p:cNvSpPr/>
          <p:nvPr/>
        </p:nvSpPr>
        <p:spPr>
          <a:xfrm>
            <a:off x="8190865" y="3432175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8522335" y="395097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8673465" y="419354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/>
          <p:nvPr/>
        </p:nvCxnSpPr>
        <p:spPr>
          <a:xfrm flipH="1">
            <a:off x="8118475" y="4260215"/>
            <a:ext cx="281940" cy="2482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flipH="1">
            <a:off x="8362315" y="3989070"/>
            <a:ext cx="171450" cy="2851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endCxn id="157" idx="7"/>
          </p:cNvCxnSpPr>
          <p:nvPr/>
        </p:nvCxnSpPr>
        <p:spPr>
          <a:xfrm>
            <a:off x="8560435" y="3987165"/>
            <a:ext cx="177800" cy="217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1" name="乘号 160"/>
          <p:cNvSpPr/>
          <p:nvPr/>
        </p:nvSpPr>
        <p:spPr>
          <a:xfrm>
            <a:off x="8725535" y="426974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文本框 161"/>
          <p:cNvSpPr txBox="1"/>
          <p:nvPr/>
        </p:nvSpPr>
        <p:spPr>
          <a:xfrm>
            <a:off x="7437755" y="4300855"/>
            <a:ext cx="6521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1</a:t>
            </a:r>
            <a:r>
              <a:rPr lang="zh-CN" altLang="en-US" sz="1000"/>
              <a:t>，</a:t>
            </a:r>
            <a:r>
              <a:rPr lang="en-US" altLang="zh-CN" sz="1000"/>
              <a:t>4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63" name="文本框 162"/>
          <p:cNvSpPr txBox="1"/>
          <p:nvPr/>
        </p:nvSpPr>
        <p:spPr>
          <a:xfrm>
            <a:off x="8835390" y="4627880"/>
            <a:ext cx="616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4</a:t>
            </a:r>
            <a:r>
              <a:rPr lang="zh-CN" altLang="en-US" sz="1000"/>
              <a:t>，</a:t>
            </a:r>
            <a:r>
              <a:rPr lang="en-US" altLang="zh-CN" sz="1000"/>
              <a:t>1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65" name="文本框 164"/>
          <p:cNvSpPr txBox="1"/>
          <p:nvPr/>
        </p:nvSpPr>
        <p:spPr>
          <a:xfrm>
            <a:off x="7697470" y="4055745"/>
            <a:ext cx="6083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1</a:t>
            </a:r>
            <a:r>
              <a:rPr lang="zh-CN" altLang="en-US" sz="1000"/>
              <a:t>，</a:t>
            </a:r>
            <a:r>
              <a:rPr lang="en-US" altLang="zh-CN" sz="1000"/>
              <a:t>3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cxnSp>
        <p:nvCxnSpPr>
          <p:cNvPr id="166" name="直接连接符 165"/>
          <p:cNvCxnSpPr/>
          <p:nvPr/>
        </p:nvCxnSpPr>
        <p:spPr>
          <a:xfrm>
            <a:off x="8629650" y="4545965"/>
            <a:ext cx="158750" cy="2000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8411210" y="4269740"/>
            <a:ext cx="158750" cy="2000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8" name="椭圆 167"/>
          <p:cNvSpPr/>
          <p:nvPr/>
        </p:nvSpPr>
        <p:spPr>
          <a:xfrm>
            <a:off x="8553450" y="4469765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8788400" y="474599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乘号 169"/>
          <p:cNvSpPr/>
          <p:nvPr/>
        </p:nvSpPr>
        <p:spPr>
          <a:xfrm>
            <a:off x="8864600" y="482219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8042275" y="4508500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半闭框 171"/>
          <p:cNvSpPr/>
          <p:nvPr/>
        </p:nvSpPr>
        <p:spPr>
          <a:xfrm rot="13860000">
            <a:off x="7750810" y="4523740"/>
            <a:ext cx="155575" cy="30988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348990" y="38436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234180" y="38436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676775" y="3843655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9" name="直接连接符 178"/>
          <p:cNvCxnSpPr/>
          <p:nvPr/>
        </p:nvCxnSpPr>
        <p:spPr>
          <a:xfrm flipH="1">
            <a:off x="6713220" y="2045970"/>
            <a:ext cx="160020" cy="180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 flipH="1">
            <a:off x="6529070" y="2226310"/>
            <a:ext cx="184150" cy="215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 flipH="1">
            <a:off x="6357620" y="2433955"/>
            <a:ext cx="184150" cy="215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3" name="椭圆 182"/>
          <p:cNvSpPr/>
          <p:nvPr/>
        </p:nvSpPr>
        <p:spPr>
          <a:xfrm>
            <a:off x="2863215" y="2960370"/>
            <a:ext cx="107950" cy="10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4" name="直接连接符 183"/>
          <p:cNvCxnSpPr/>
          <p:nvPr/>
        </p:nvCxnSpPr>
        <p:spPr>
          <a:xfrm>
            <a:off x="2912110" y="2614930"/>
            <a:ext cx="0" cy="35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乘号 185"/>
          <p:cNvSpPr/>
          <p:nvPr/>
        </p:nvSpPr>
        <p:spPr>
          <a:xfrm>
            <a:off x="1459865" y="290703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乘号 186"/>
          <p:cNvSpPr/>
          <p:nvPr/>
        </p:nvSpPr>
        <p:spPr>
          <a:xfrm>
            <a:off x="2796540" y="2901315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乘号 187"/>
          <p:cNvSpPr/>
          <p:nvPr/>
        </p:nvSpPr>
        <p:spPr>
          <a:xfrm>
            <a:off x="2348865" y="291338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乘号 188"/>
          <p:cNvSpPr/>
          <p:nvPr/>
        </p:nvSpPr>
        <p:spPr>
          <a:xfrm>
            <a:off x="1902460" y="291338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0" name="直接连接符 189"/>
          <p:cNvCxnSpPr/>
          <p:nvPr/>
        </p:nvCxnSpPr>
        <p:spPr>
          <a:xfrm>
            <a:off x="7351395" y="2258060"/>
            <a:ext cx="154940" cy="2095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乘号 190"/>
          <p:cNvSpPr/>
          <p:nvPr/>
        </p:nvSpPr>
        <p:spPr>
          <a:xfrm>
            <a:off x="3282315" y="291846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2" name="直接连接符 191"/>
          <p:cNvCxnSpPr/>
          <p:nvPr/>
        </p:nvCxnSpPr>
        <p:spPr>
          <a:xfrm flipV="1">
            <a:off x="2891155" y="3430905"/>
            <a:ext cx="329565" cy="5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3" name="乘号 192"/>
          <p:cNvSpPr/>
          <p:nvPr/>
        </p:nvSpPr>
        <p:spPr>
          <a:xfrm>
            <a:off x="3220720" y="332232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乘号 193"/>
          <p:cNvSpPr/>
          <p:nvPr/>
        </p:nvSpPr>
        <p:spPr>
          <a:xfrm>
            <a:off x="2791460" y="332232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乘号 194"/>
          <p:cNvSpPr/>
          <p:nvPr/>
        </p:nvSpPr>
        <p:spPr>
          <a:xfrm>
            <a:off x="2348865" y="3322955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文本框 195"/>
          <p:cNvSpPr txBox="1"/>
          <p:nvPr/>
        </p:nvSpPr>
        <p:spPr>
          <a:xfrm>
            <a:off x="6744335" y="2404110"/>
            <a:ext cx="617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6</a:t>
            </a:r>
            <a:r>
              <a:rPr lang="zh-CN" altLang="en-US" sz="1000"/>
              <a:t>，</a:t>
            </a:r>
            <a:r>
              <a:rPr lang="en-US" altLang="zh-CN" sz="1000"/>
              <a:t>2</a:t>
            </a:r>
            <a:r>
              <a:rPr lang="zh-CN" altLang="en-US" sz="1000"/>
              <a:t>）</a:t>
            </a:r>
            <a:endParaRPr lang="zh-CN" altLang="en-US" sz="1000"/>
          </a:p>
        </p:txBody>
      </p:sp>
      <p:sp>
        <p:nvSpPr>
          <p:cNvPr id="197" name="乘号 196"/>
          <p:cNvSpPr/>
          <p:nvPr/>
        </p:nvSpPr>
        <p:spPr>
          <a:xfrm>
            <a:off x="1902460" y="3331845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乘号 197"/>
          <p:cNvSpPr/>
          <p:nvPr/>
        </p:nvSpPr>
        <p:spPr>
          <a:xfrm>
            <a:off x="1459865" y="2463165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乘号 199"/>
          <p:cNvSpPr/>
          <p:nvPr/>
        </p:nvSpPr>
        <p:spPr>
          <a:xfrm>
            <a:off x="1902460" y="246380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乘号 200"/>
          <p:cNvSpPr/>
          <p:nvPr/>
        </p:nvSpPr>
        <p:spPr>
          <a:xfrm>
            <a:off x="2348865" y="2467610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乘号 204"/>
          <p:cNvSpPr/>
          <p:nvPr/>
        </p:nvSpPr>
        <p:spPr>
          <a:xfrm>
            <a:off x="1017270" y="2919095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乘号 205"/>
          <p:cNvSpPr/>
          <p:nvPr/>
        </p:nvSpPr>
        <p:spPr>
          <a:xfrm>
            <a:off x="1017270" y="2463165"/>
            <a:ext cx="241300" cy="2133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半闭框 206"/>
          <p:cNvSpPr/>
          <p:nvPr/>
        </p:nvSpPr>
        <p:spPr>
          <a:xfrm rot="13860000">
            <a:off x="1060450" y="3702685"/>
            <a:ext cx="155575" cy="30988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8" grpId="0" animBg="1"/>
      <p:bldP spid="28" grpId="1" animBg="1"/>
      <p:bldP spid="28" grpId="2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52" grpId="0" animBg="1"/>
      <p:bldP spid="52" grpId="1" animBg="1"/>
      <p:bldP spid="52" grpId="2" animBg="1"/>
      <p:bldP spid="52" grpId="3" animBg="1"/>
      <p:bldP spid="52" grpId="4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4" grpId="2" animBg="1"/>
      <p:bldP spid="55" grpId="0" animBg="1"/>
      <p:bldP spid="55" grpId="1" animBg="1"/>
      <p:bldP spid="56" grpId="0" animBg="1"/>
      <p:bldP spid="56" grpId="1" animBg="1"/>
      <p:bldP spid="56" grpId="2" animBg="1"/>
      <p:bldP spid="57" grpId="0" animBg="1"/>
      <p:bldP spid="57" grpId="1" animBg="1"/>
      <p:bldP spid="58" grpId="0" animBg="1"/>
      <p:bldP spid="58" grpId="1" animBg="1"/>
      <p:bldP spid="90" grpId="0"/>
      <p:bldP spid="90" grpId="1"/>
      <p:bldP spid="92" grpId="0"/>
      <p:bldP spid="92" grpId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8" grpId="0" animBg="1"/>
      <p:bldP spid="98" grpId="1" animBg="1"/>
      <p:bldP spid="99" grpId="0" animBg="1"/>
      <p:bldP spid="99" grpId="1" animBg="1"/>
      <p:bldP spid="99" grpId="2" animBg="1"/>
      <p:bldP spid="100" grpId="0" animBg="1"/>
      <p:bldP spid="100" grpId="1" animBg="1"/>
      <p:bldP spid="101" grpId="0"/>
      <p:bldP spid="101" grpId="1"/>
      <p:bldP spid="103" grpId="0"/>
      <p:bldP spid="103" grpId="1"/>
      <p:bldP spid="104" grpId="0"/>
      <p:bldP spid="104" grpId="1"/>
      <p:bldP spid="105" grpId="0" animBg="1"/>
      <p:bldP spid="105" grpId="1" animBg="1"/>
      <p:bldP spid="97" grpId="0" animBg="1"/>
      <p:bldP spid="97" grpId="1" animBg="1"/>
      <p:bldP spid="91" grpId="0" animBg="1"/>
      <p:bldP spid="91" grpId="1" animBg="1"/>
      <p:bldP spid="108" grpId="0"/>
      <p:bldP spid="108" grpId="1"/>
      <p:bldP spid="110" grpId="0"/>
      <p:bldP spid="110" grpId="1"/>
      <p:bldP spid="111" grpId="0"/>
      <p:bldP spid="111" grpId="1"/>
      <p:bldP spid="120" grpId="0" animBg="1"/>
      <p:bldP spid="120" grpId="1" animBg="1"/>
      <p:bldP spid="121" grpId="0" animBg="1"/>
      <p:bldP spid="121" grpId="1" animBg="1"/>
      <p:bldP spid="121" grpId="2" animBg="1"/>
      <p:bldP spid="121" grpId="3" animBg="1"/>
      <p:bldP spid="122" grpId="0" animBg="1"/>
      <p:bldP spid="122" grpId="1" animBg="1"/>
      <p:bldP spid="122" grpId="2" animBg="1"/>
      <p:bldP spid="122" grpId="3" animBg="1"/>
      <p:bldP spid="122" grpId="4" animBg="1"/>
      <p:bldP spid="126" grpId="0" animBg="1"/>
      <p:bldP spid="126" grpId="1" animBg="1"/>
      <p:bldP spid="128" grpId="0"/>
      <p:bldP spid="128" grpId="1"/>
      <p:bldP spid="124" grpId="0" animBg="1"/>
      <p:bldP spid="124" grpId="1" animBg="1"/>
      <p:bldP spid="123" grpId="0" animBg="1"/>
      <p:bldP spid="123" grpId="1" animBg="1"/>
      <p:bldP spid="130" grpId="0"/>
      <p:bldP spid="130" grpId="1"/>
      <p:bldP spid="131" grpId="0"/>
      <p:bldP spid="131" grpId="1"/>
      <p:bldP spid="132" grpId="0" animBg="1"/>
      <p:bldP spid="132" grpId="1" animBg="1"/>
      <p:bldP spid="36" grpId="0" animBg="1"/>
      <p:bldP spid="36" grpId="1" animBg="1"/>
      <p:bldP spid="36" grpId="2" animBg="1"/>
      <p:bldP spid="133" grpId="0"/>
      <p:bldP spid="133" grpId="1"/>
      <p:bldP spid="133" grpId="2"/>
      <p:bldP spid="133" grpId="3"/>
      <p:bldP spid="133" grpId="4"/>
      <p:bldP spid="135" grpId="0"/>
      <p:bldP spid="135" grpId="1"/>
      <p:bldP spid="135" grpId="2"/>
      <p:bldP spid="135" grpId="3"/>
      <p:bldP spid="138" grpId="0" animBg="1"/>
      <p:bldP spid="138" grpId="1" animBg="1"/>
      <p:bldP spid="139" grpId="0" animBg="1"/>
      <p:bldP spid="139" grpId="1" animBg="1"/>
      <p:bldP spid="139" grpId="2" animBg="1"/>
      <p:bldP spid="140" grpId="0"/>
      <p:bldP spid="140" grpId="1"/>
      <p:bldP spid="140" grpId="2"/>
      <p:bldP spid="141" grpId="0"/>
      <p:bldP spid="141" grpId="1"/>
      <p:bldP spid="142" grpId="0"/>
      <p:bldP spid="142" grpId="1"/>
      <p:bldP spid="142" grpId="2"/>
      <p:bldP spid="143" grpId="0"/>
      <p:bldP spid="143" grpId="1"/>
      <p:bldP spid="144" grpId="0"/>
      <p:bldP spid="144" grpId="1"/>
      <p:bldP spid="136" grpId="0" animBg="1"/>
      <p:bldP spid="136" grpId="1" animBg="1"/>
      <p:bldP spid="136" grpId="2" animBg="1"/>
      <p:bldP spid="156" grpId="0" animBg="1"/>
      <p:bldP spid="156" grpId="1" animBg="1"/>
      <p:bldP spid="156" grpId="2" animBg="1"/>
      <p:bldP spid="157" grpId="0" animBg="1"/>
      <p:bldP spid="157" grpId="1" animBg="1"/>
      <p:bldP spid="161" grpId="0" animBg="1"/>
      <p:bldP spid="161" grpId="1" animBg="1"/>
      <p:bldP spid="162" grpId="0"/>
      <p:bldP spid="162" grpId="1"/>
      <p:bldP spid="163" grpId="0"/>
      <p:bldP spid="163" grpId="1"/>
      <p:bldP spid="165" grpId="0"/>
      <p:bldP spid="165" grpId="1"/>
      <p:bldP spid="165" grpId="2"/>
      <p:bldP spid="165" grpId="3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2" grpId="2" animBg="1"/>
      <p:bldP spid="27" grpId="0" animBg="1"/>
      <p:bldP spid="27" grpId="1" animBg="1"/>
      <p:bldP spid="27" grpId="2" animBg="1"/>
      <p:bldP spid="29" grpId="0" animBg="1"/>
      <p:bldP spid="29" grpId="1" animBg="1"/>
      <p:bldP spid="29" grpId="2" animBg="1"/>
      <p:bldP spid="26" grpId="0" animBg="1"/>
      <p:bldP spid="26" grpId="1" animBg="1"/>
      <p:bldP spid="26" grpId="2" animBg="1"/>
      <p:bldP spid="183" grpId="0" bldLvl="0" animBg="1"/>
      <p:bldP spid="183" grpId="1" bldLvl="0" animBg="1"/>
      <p:bldP spid="183" grpId="2" bldLvl="0" animBg="1"/>
      <p:bldP spid="186" grpId="0" animBg="1"/>
      <p:bldP spid="187" grpId="0" animBg="1"/>
      <p:bldP spid="188" grpId="0" animBg="1"/>
      <p:bldP spid="189" grpId="0" animBg="1"/>
      <p:bldP spid="191" grpId="0" animBg="1"/>
      <p:bldP spid="193" grpId="0" animBg="1"/>
      <p:bldP spid="194" grpId="0" animBg="1"/>
      <p:bldP spid="195" grpId="0" animBg="1"/>
      <p:bldP spid="196" grpId="0"/>
      <p:bldP spid="196" grpId="1"/>
      <p:bldP spid="197" grpId="0" animBg="1"/>
      <p:bldP spid="198" grpId="0" animBg="1"/>
      <p:bldP spid="200" grpId="0" animBg="1"/>
      <p:bldP spid="201" grpId="0" animBg="1"/>
      <p:bldP spid="205" grpId="0" animBg="1"/>
      <p:bldP spid="206" grpId="0" animBg="1"/>
      <p:bldP spid="207" grpId="0" animBg="1"/>
      <p:bldP spid="207" grpId="1" animBg="1"/>
    </p:bld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45AB7D"/>
      </a:accent2>
      <a:accent3>
        <a:srgbClr val="FFFFFF"/>
      </a:accent3>
      <a:accent4>
        <a:srgbClr val="122B6A"/>
      </a:accent4>
      <a:accent5>
        <a:srgbClr val="BDD8F1"/>
      </a:accent5>
      <a:accent6>
        <a:srgbClr val="3E9B71"/>
      </a:accent6>
      <a:hlink>
        <a:srgbClr val="9999FF"/>
      </a:hlink>
      <a:folHlink>
        <a:srgbClr val="969696"/>
      </a:folHlink>
    </a:clrScheme>
    <a:fontScheme name="sampl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sample 1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A096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45AB7D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3E9B71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顶级ppt模版1</Template>
  <TotalTime>0</TotalTime>
  <Words>10786</Words>
  <Application>WPS 演示</Application>
  <PresentationFormat>宽屏</PresentationFormat>
  <Paragraphs>906</Paragraphs>
  <Slides>96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51</vt:i4>
      </vt:variant>
      <vt:variant>
        <vt:lpstr>幻灯片标题</vt:lpstr>
      </vt:variant>
      <vt:variant>
        <vt:i4>96</vt:i4>
      </vt:variant>
    </vt:vector>
  </HeadingPairs>
  <TitlesOfParts>
    <vt:vector size="164" baseType="lpstr">
      <vt:lpstr>Arial</vt:lpstr>
      <vt:lpstr>宋体</vt:lpstr>
      <vt:lpstr>Wingdings</vt:lpstr>
      <vt:lpstr>Arial Black</vt:lpstr>
      <vt:lpstr>Verdana</vt:lpstr>
      <vt:lpstr>Symbol</vt:lpstr>
      <vt:lpstr>Times New Roman</vt:lpstr>
      <vt:lpstr>Times New Roman</vt:lpstr>
      <vt:lpstr>微软雅黑</vt:lpstr>
      <vt:lpstr>Arial Unicode MS</vt:lpstr>
      <vt:lpstr>Cambria Math</vt:lpstr>
      <vt:lpstr>Cambria Math</vt:lpstr>
      <vt:lpstr>Arial</vt:lpstr>
      <vt:lpstr>仿宋</vt:lpstr>
      <vt:lpstr>PingFang SC</vt:lpstr>
      <vt:lpstr>Segoe Print</vt:lpstr>
      <vt:lpstr>sample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Discrete Mathematics</vt:lpstr>
      <vt:lpstr>PowerPoint 演示文稿</vt:lpstr>
      <vt:lpstr>PowerPoint 演示文稿</vt:lpstr>
      <vt:lpstr>PowerPoint 演示文稿</vt:lpstr>
      <vt:lpstr>PowerPoint 演示文稿</vt:lpstr>
      <vt:lpstr>  必要条件与充分条件的描述</vt:lpstr>
      <vt:lpstr>  必要条件与充分条件的描述</vt:lpstr>
      <vt:lpstr>  必要条件与充分条件的描述</vt:lpstr>
      <vt:lpstr>  必要条件与充分条件的描述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定义回顾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elementary subdivisions and subgraph.</vt:lpstr>
      <vt:lpstr> 图通构</vt:lpstr>
      <vt:lpstr>PowerPoint 演示文稿</vt:lpstr>
      <vt:lpstr>选择的五个顶点，将拉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Euler and Hamilton Paths</vt:lpstr>
      <vt:lpstr>a)Euler circuit? </vt:lpstr>
      <vt:lpstr>b)Euler path?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棋盘上的合法移动</vt:lpstr>
      <vt:lpstr>25、26题（棋盘上的合法移动及周游）</vt:lpstr>
      <vt:lpstr>PowerPoint 演示文稿</vt:lpstr>
      <vt:lpstr>7</vt:lpstr>
      <vt:lpstr>7</vt:lpstr>
      <vt:lpstr>着色问题的另外一种算法</vt:lpstr>
      <vt:lpstr>PowerPoint 演示文稿</vt:lpstr>
      <vt:lpstr>Answer 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zb</dc:creator>
  <cp:lastModifiedBy>家健baba</cp:lastModifiedBy>
  <cp:revision>779</cp:revision>
  <cp:lastPrinted>2113-01-01T00:00:00Z</cp:lastPrinted>
  <dcterms:created xsi:type="dcterms:W3CDTF">2113-01-01T00:00:00Z</dcterms:created>
  <dcterms:modified xsi:type="dcterms:W3CDTF">2021-12-23T02:33:11Z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4E5AD67EAB784CE88351D5ABAFB186FC</vt:lpwstr>
  </property>
  <property fmtid="{D5CDD505-2E9C-101B-9397-08002B2CF9AE}" pid="4" name="KSOProductBuildVer">
    <vt:lpwstr>2052-11.1.0.11194</vt:lpwstr>
  </property>
</Properties>
</file>